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arm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3175" y="533400"/>
            <a:ext cx="11715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2F4B8A"/>
                </a:solidFill>
                <a:latin typeface="Iansui"/>
                <a:ea typeface="Iansui"/>
              </a:rPr>
              <a:t>小日子烘焙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2F4B8A"/>
                </a:solidFill>
                <a:latin typeface="Iansui"/>
                <a:ea typeface="Iansui"/>
              </a:rPr>
              <a:t>Design System · 塗鴉手繪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1575" y="1838325"/>
            <a:ext cx="2870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E4A11B"/>
                </a:solidFill>
                <a:latin typeface="Noto Sans TC"/>
                <a:ea typeface="Noto Sans TC"/>
              </a:rPr>
              <a:t>色票 60-30-10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1575" y="25717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23262E">
                    <a:alpha val="80000"/>
                  </a:srgbClr>
                </a:solidFill>
                <a:latin typeface="ui-monospace"/>
                <a:ea typeface="ui-monospace"/>
              </a:rPr>
              <a:t>#2F4B8A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6425" y="25717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23262E">
                    <a:alpha val="80000"/>
                  </a:srgbClr>
                </a:solidFill>
                <a:latin typeface="ui-monospace"/>
                <a:ea typeface="ui-monospace"/>
              </a:rPr>
              <a:t>#FFF9F0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81275" y="25717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23262E">
                    <a:alpha val="80000"/>
                  </a:srgbClr>
                </a:solidFill>
                <a:latin typeface="ui-monospace"/>
                <a:ea typeface="ui-monospace"/>
              </a:rPr>
              <a:t>#23262E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86125" y="25717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23262E">
                    <a:alpha val="80000"/>
                  </a:srgbClr>
                </a:solidFill>
                <a:latin typeface="ui-monospace"/>
                <a:ea typeface="ui-monospace"/>
              </a:rPr>
              <a:t>#E4A11B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1575" y="2809875"/>
            <a:ext cx="2870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23262E">
                    <a:alpha val="70000"/>
                  </a:srgbClr>
                </a:solidFill>
                <a:latin typeface="Noto Sans TC"/>
                <a:ea typeface="Noto Sans TC"/>
              </a:rPr>
              <a:t>主色 · 背景 · 文字 · 強調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9425" y="1838325"/>
            <a:ext cx="2870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E4A11B"/>
                </a:solidFill>
                <a:latin typeface="Noto Sans TC"/>
                <a:ea typeface="Noto Sans TC"/>
              </a:rPr>
              <a:t>字型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9425" y="2114550"/>
            <a:ext cx="2870150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0">
                <a:solidFill>
                  <a:srgbClr val="2F4B8A"/>
                </a:solidFill>
                <a:latin typeface="Iansui"/>
                <a:ea typeface="Iansui"/>
              </a:rPr>
              <a:t>標題 Iansui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9425" y="2617440"/>
            <a:ext cx="2870150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23262E"/>
                </a:solidFill>
                <a:latin typeface="Noto Sans TC"/>
                <a:ea typeface="Noto Sans TC"/>
              </a:rPr>
              <a:t>內文 Noto Sans TC · 字級 72 / 40 / 22 / 14 · 行距 1.8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07275" y="1838325"/>
            <a:ext cx="287029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E4A11B"/>
                </a:solidFill>
                <a:latin typeface="Noto Sans TC"/>
                <a:ea typeface="Noto Sans TC"/>
              </a:rPr>
              <a:t>底稿風格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07275" y="2114550"/>
            <a:ext cx="2870299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0">
                <a:solidFill>
                  <a:srgbClr val="2F4B8A"/>
                </a:solidFill>
                <a:latin typeface="Iansui"/>
                <a:ea typeface="Iansui"/>
              </a:rPr>
              <a:t>紙紋塗鴉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07275" y="2617440"/>
            <a:ext cx="2870299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>
                <a:solidFill>
                  <a:srgbClr val="23262E"/>
                </a:solidFill>
                <a:latin typeface="Noto Sans TC"/>
                <a:ea typeface="Noto Sans TC"/>
              </a:rPr>
              <a:t>紙張顆粒＋散落塗鴉（星、箭頭、圈圈、波浪）；標題螢光筆底線；卡片手繪框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71575" y="4105275"/>
            <a:ext cx="2870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E4A11B"/>
                </a:solidFill>
                <a:latin typeface="Noto Sans TC"/>
                <a:ea typeface="Noto Sans TC"/>
              </a:rPr>
              <a:t>元件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1575" y="4762500"/>
            <a:ext cx="2870150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23262E"/>
                </a:solidFill>
                <a:latin typeface="Noto Sans TC"/>
                <a:ea typeface="Noto Sans TC"/>
              </a:rPr>
              <a:t>Lucide icon 粗細 2 · 卡片圓角 8px · 頁碼右下 14px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9425" y="4105275"/>
            <a:ext cx="2870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E4A11B"/>
                </a:solidFill>
                <a:latin typeface="Noto Sans TC"/>
                <a:ea typeface="Noto Sans TC"/>
              </a:rPr>
              <a:t>場景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89425" y="4381500"/>
            <a:ext cx="2870150" cy="281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23262E"/>
                </a:solidFill>
                <a:latin typeface="Noto Sans TC"/>
                <a:ea typeface="Noto Sans TC"/>
              </a:rPr>
              <a:t>在地品牌、社區、教育、工作坊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89425" y="4739580"/>
            <a:ext cx="2870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23262E">
                    <a:alpha val="70000"/>
                  </a:srgbClr>
                </a:solidFill>
                <a:latin typeface="Noto Sans TC"/>
                <a:ea typeface="Noto Sans TC"/>
              </a:rPr>
              <a:t>留白大（頁邊 96px）· 字級不縮，裝不下就拆頁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07275" y="4105275"/>
            <a:ext cx="287029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E4A11B"/>
                </a:solidFill>
                <a:latin typeface="Noto Sans TC"/>
                <a:ea typeface="Noto Sans TC"/>
              </a:rPr>
              <a:t>頁型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07275" y="4381500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2F4B8A"/>
                </a:solidFill>
                <a:latin typeface="Noto Sans TC"/>
                <a:ea typeface="Noto Sans TC"/>
              </a:rPr>
              <a:t>封面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78775" y="4381500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2F4B8A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74100" y="4381500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2F4B8A"/>
                </a:solidFill>
                <a:latin typeface="Noto Sans TC"/>
                <a:ea typeface="Noto Sans TC"/>
              </a:rPr>
              <a:t>三欄重點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07275" y="4733925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2F4B8A"/>
                </a:solidFill>
                <a:latin typeface="Noto Sans TC"/>
                <a:ea typeface="Noto Sans TC"/>
              </a:rPr>
              <a:t>左文右圖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26425" y="4733925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2F4B8A"/>
                </a:solidFill>
                <a:latin typeface="Noto Sans TC"/>
                <a:ea typeface="Noto Sans TC"/>
              </a:rPr>
              <a:t>長文頁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21750" y="4733925"/>
            <a:ext cx="92392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2F4B8A"/>
                </a:solidFill>
                <a:latin typeface="Noto Sans TC"/>
                <a:ea typeface="Noto Sans TC"/>
              </a:rPr>
              <a:t>一頁一數字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07275" y="5086350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2F4B8A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02600" y="5086350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2F4B8A"/>
                </a:solidFill>
                <a:latin typeface="Noto Sans TC"/>
                <a:ea typeface="Noto Sans TC"/>
              </a:rPr>
              <a:t>步驟流程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21750" y="5086350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2F4B8A"/>
                </a:solidFill>
                <a:latin typeface="Noto Sans TC"/>
                <a:ea typeface="Noto Sans TC"/>
              </a:rPr>
              <a:t>封底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2F4B8A"/>
                </a:solidFill>
                <a:latin typeface="Noto Sans TC"/>
                <a:ea typeface="Noto Sans TC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arm-2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3175" y="533400"/>
            <a:ext cx="11715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2F4B8A"/>
                </a:solidFill>
                <a:latin typeface="Iansui"/>
                <a:ea typeface="Iansui"/>
              </a:rPr>
              <a:t>小日子烘焙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98737"/>
            <a:ext cx="10420350" cy="3123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200" b="0" spc="359">
                <a:solidFill>
                  <a:srgbClr val="E4A11B"/>
                </a:solidFill>
                <a:latin typeface="Noto Sans TC"/>
                <a:ea typeface="Noto Sans TC"/>
              </a:rPr>
              <a:t>LITTLE DAYS BAKERY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463528"/>
            <a:ext cx="10420350" cy="16838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sz="5400" b="0">
                <a:solidFill>
                  <a:srgbClr val="2F4B8A"/>
                </a:solidFill>
                <a:latin typeface="Iansui"/>
                <a:ea typeface="Iansui"/>
              </a:rPr>
              <a:t>小日子烘焙</a:t>
            </a:r>
          </a:p>
          <a:p>
            <a:pPr algn="l">
              <a:lnSpc>
                <a:spcPts val="6480"/>
              </a:lnSpc>
            </a:pPr>
            <a:r>
              <a:rPr sz="5400" b="0">
                <a:solidFill>
                  <a:srgbClr val="2F4B8A"/>
                </a:solidFill>
                <a:latin typeface="Iansui"/>
                <a:ea typeface="Iansui"/>
              </a:rPr>
              <a:t>合作提案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566469"/>
            <a:ext cx="104203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每天現烤，送到你店裡。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2F4B8A"/>
                </a:solidFill>
                <a:latin typeface="Noto Sans TC"/>
                <a:ea typeface="Noto Sans T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arm-3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3175" y="533400"/>
            <a:ext cx="11715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FFF9F0"/>
                </a:solidFill>
                <a:latin typeface="Iansui"/>
                <a:ea typeface="Iansui"/>
              </a:rPr>
              <a:t>小日子烘焙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472630"/>
            <a:ext cx="104203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0">
                <a:solidFill>
                  <a:srgbClr val="FFF9F0">
                    <a:alpha val="35000"/>
                  </a:srgbClr>
                </a:solidFill>
                <a:latin typeface="Iansui"/>
                <a:ea typeface="Iansu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91830"/>
            <a:ext cx="104203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0">
                <a:solidFill>
                  <a:srgbClr val="FFF9F0"/>
                </a:solidFill>
                <a:latin typeface="Iansui"/>
                <a:ea typeface="Iansui"/>
              </a:rPr>
              <a:t>我們的麵包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FFF9F0"/>
                </a:solidFill>
                <a:latin typeface="Noto Sans TC"/>
                <a:ea typeface="Noto Sans TC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arm-4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3175" y="533400"/>
            <a:ext cx="11715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2F4B8A"/>
                </a:solidFill>
                <a:latin typeface="Iansui"/>
                <a:ea typeface="Iansui"/>
              </a:rPr>
              <a:t>小日子烘焙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2F4B8A"/>
                </a:solidFill>
                <a:latin typeface="Iansui"/>
                <a:ea typeface="Iansui"/>
              </a:rPr>
              <a:t>三件事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9200" y="3509069"/>
            <a:ext cx="26479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2F4B8A"/>
                </a:solidFill>
                <a:latin typeface="Noto Sans TC"/>
                <a:ea typeface="Noto Sans TC"/>
              </a:rPr>
              <a:t>每天現烤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890069"/>
            <a:ext cx="2647950" cy="792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凌晨四點開爐，早上八點到店。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00600" y="3509069"/>
            <a:ext cx="26479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2F4B8A"/>
                </a:solidFill>
                <a:latin typeface="Noto Sans TC"/>
                <a:ea typeface="Noto Sans TC"/>
              </a:rPr>
              <a:t>小農麵粉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0600" y="3890069"/>
            <a:ext cx="2647950" cy="792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三家台灣農場，看得到來源。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0" y="3509069"/>
            <a:ext cx="26479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2F4B8A"/>
                </a:solidFill>
                <a:latin typeface="Noto Sans TC"/>
                <a:ea typeface="Noto Sans TC"/>
              </a:rPr>
              <a:t>社區配送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0" y="3890069"/>
            <a:ext cx="26479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方圓三公里，自己送。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2F4B8A"/>
                </a:solidFill>
                <a:latin typeface="Noto Sans TC"/>
                <a:ea typeface="Noto Sans T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arm-5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3175" y="533400"/>
            <a:ext cx="11715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2F4B8A"/>
                </a:solidFill>
                <a:latin typeface="Iansui"/>
                <a:ea typeface="Iansui"/>
              </a:rPr>
              <a:t>小日子烘焙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2F4B8A"/>
                </a:solidFill>
                <a:latin typeface="Iansui"/>
                <a:ea typeface="Iansui"/>
              </a:rPr>
              <a:t>一條麵包的一天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15679"/>
            <a:ext cx="4972050" cy="6819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凌晨四點，麵團醒好。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459509"/>
            <a:ext cx="4972050" cy="6914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六點出爐，七點裝箱。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112865"/>
            <a:ext cx="4972050" cy="6914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八點以前，到你的櫃台。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3200" y="5253037"/>
            <a:ext cx="360506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FFF9F0"/>
                </a:solidFill>
                <a:latin typeface="Noto Sans TC"/>
                <a:ea typeface="Noto Sans TC"/>
              </a:rPr>
              <a:t>照片佔位：搜尋 bakery bread on wooden table warm light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2F4B8A"/>
                </a:solidFill>
                <a:latin typeface="Noto Sans TC"/>
                <a:ea typeface="Noto Sans T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arm-6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3175" y="533400"/>
            <a:ext cx="11715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2F4B8A"/>
                </a:solidFill>
                <a:latin typeface="Iansui"/>
                <a:ea typeface="Iansui"/>
              </a:rPr>
              <a:t>小日子烘焙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2F4B8A"/>
                </a:solidFill>
                <a:latin typeface="Iansui"/>
                <a:ea typeface="Iansui"/>
              </a:rPr>
              <a:t>內文多的時候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25253"/>
            <a:ext cx="9963150" cy="792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這一頁是假字，用來示範內文很多的時候版面長什麼樣。字級還是 22，行距照大腦的設定，段落一段接一段往下排，不因為字多就把字縮小，也不把留白吃掉。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50964"/>
            <a:ext cx="9963150" cy="792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假字假字，這裡通常會放一段背景說明：為什麼要做這件事、之前試過什麼、現在卡在哪裡。寫的時候一段只講一個重點，讀的人才跟得上，講的人也不會念到一半迷路。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876675"/>
            <a:ext cx="9963150" cy="792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內文到這個量大概就是一頁的上限。再多就拆成兩頁，或改用三欄重點、步驟流程把重點並列；不要縮字硬塞，也不要把行距壓扁，那樣看起來就不像同一份簡報了。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802385"/>
            <a:ext cx="9963150" cy="792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最後一段留給補充：數字要有出處、名詞前後一致、日期用絕對值。這些寫在大腦的禁區裡，AI 排版時會照做，你交件前只要對一次就好。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2F4B8A"/>
                </a:solidFill>
                <a:latin typeface="Noto Sans TC"/>
                <a:ea typeface="Noto Sans TC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arm-6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3175" y="533400"/>
            <a:ext cx="11715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2F4B8A"/>
                </a:solidFill>
                <a:latin typeface="Iansui"/>
                <a:ea typeface="Iansui"/>
              </a:rPr>
              <a:t>小日子烘焙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939379"/>
            <a:ext cx="10420350" cy="1943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sz="15000" b="0">
                <a:solidFill>
                  <a:srgbClr val="E4A11B"/>
                </a:solidFill>
                <a:latin typeface="Iansui"/>
                <a:ea typeface="Iansui"/>
              </a:rPr>
              <a:t>1,200 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072979"/>
            <a:ext cx="61531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每週固定回購的鄰居。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678709"/>
            <a:ext cx="6153150" cy="2780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050" b="0">
                <a:solidFill>
                  <a:srgbClr val="2F4B8A">
                    <a:alpha val="85000"/>
                  </a:srgbClr>
                </a:solidFill>
                <a:latin typeface="Noto Sans TC"/>
                <a:ea typeface="Noto Sans TC"/>
              </a:rPr>
              <a:t>示意數字，換成你的。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2F4B8A"/>
                </a:solidFill>
                <a:latin typeface="Noto Sans TC"/>
                <a:ea typeface="Noto Sans TC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arm-3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3175" y="533400"/>
            <a:ext cx="11715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FFF9F0"/>
                </a:solidFill>
                <a:latin typeface="Iansui"/>
                <a:ea typeface="Iansui"/>
              </a:rPr>
              <a:t>小日子烘焙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472630"/>
            <a:ext cx="104203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0">
                <a:solidFill>
                  <a:srgbClr val="FFF9F0">
                    <a:alpha val="35000"/>
                  </a:srgbClr>
                </a:solidFill>
                <a:latin typeface="Iansui"/>
                <a:ea typeface="Iansu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91830"/>
            <a:ext cx="104203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0">
                <a:solidFill>
                  <a:srgbClr val="FFF9F0"/>
                </a:solidFill>
                <a:latin typeface="Iansui"/>
                <a:ea typeface="Iansui"/>
              </a:rPr>
              <a:t>怎麼合作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FFF9F0"/>
                </a:solidFill>
                <a:latin typeface="Noto Sans TC"/>
                <a:ea typeface="Noto Sans TC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arm-9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3175" y="533400"/>
            <a:ext cx="11715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2F4B8A"/>
                </a:solidFill>
                <a:latin typeface="Iansui"/>
                <a:ea typeface="Iansui"/>
              </a:rPr>
              <a:t>小日子烘焙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2F4B8A"/>
                </a:solidFill>
                <a:latin typeface="Iansui"/>
                <a:ea typeface="Iansui"/>
              </a:rPr>
              <a:t>三步開始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9200" y="2975669"/>
            <a:ext cx="26479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0">
                <a:solidFill>
                  <a:srgbClr val="E4A11B"/>
                </a:solidFill>
                <a:latin typeface="Iansui"/>
                <a:ea typeface="Iansu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490019"/>
            <a:ext cx="26479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2F4B8A"/>
                </a:solidFill>
                <a:latin typeface="Noto Sans TC"/>
                <a:ea typeface="Noto Sans TC"/>
              </a:rPr>
              <a:t>試吃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3851969"/>
            <a:ext cx="26479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送一箱到店，你先吃。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0600" y="2975669"/>
            <a:ext cx="26479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0">
                <a:solidFill>
                  <a:srgbClr val="E4A11B"/>
                </a:solidFill>
                <a:latin typeface="Iansui"/>
                <a:ea typeface="Iansui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00600" y="3490019"/>
            <a:ext cx="26479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2F4B8A"/>
                </a:solidFill>
                <a:latin typeface="Noto Sans TC"/>
                <a:ea typeface="Noto Sans TC"/>
              </a:rPr>
              <a:t>排品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0" y="3851969"/>
            <a:ext cx="2647950" cy="792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一起挑三款最適合你的客人。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0" y="2975669"/>
            <a:ext cx="26479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0">
                <a:solidFill>
                  <a:srgbClr val="E4A11B"/>
                </a:solidFill>
                <a:latin typeface="Iansui"/>
                <a:ea typeface="Iansui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0" y="3490019"/>
            <a:ext cx="26479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2F4B8A"/>
                </a:solidFill>
                <a:latin typeface="Noto Sans TC"/>
                <a:ea typeface="Noto Sans TC"/>
              </a:rPr>
              <a:t>固定送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0" y="3851969"/>
            <a:ext cx="26479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3262E"/>
                </a:solidFill>
                <a:latin typeface="Noto Sans TC"/>
                <a:ea typeface="Noto Sans TC"/>
              </a:rPr>
              <a:t>每週三、六早上送到。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2F4B8A"/>
                </a:solidFill>
                <a:latin typeface="Noto Sans TC"/>
                <a:ea typeface="Noto Sans TC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arm-10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3175" y="533400"/>
            <a:ext cx="11715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2F4B8A"/>
                </a:solidFill>
                <a:latin typeface="Iansui"/>
                <a:ea typeface="Iansui"/>
              </a:rPr>
              <a:t>小日子烘焙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840384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2F4B8A"/>
                </a:solidFill>
                <a:latin typeface="Iansui"/>
                <a:ea typeface="Iansui"/>
              </a:rPr>
              <a:t>明天早上，先送一箱過去？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40484"/>
            <a:ext cx="104203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2F4B8A"/>
                </a:solidFill>
                <a:latin typeface="Noto Sans TC"/>
                <a:ea typeface="Noto Sans TC"/>
              </a:rPr>
              <a:t>hi@littledays.example（示意，換成你的）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293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2F4B8A"/>
                </a:solidFill>
                <a:latin typeface="Noto Sans TC"/>
                <a:ea typeface="Noto Sans TC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