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38200" y="1524000"/>
            <a:ext cx="3378100" cy="2447925"/>
          </a:xfrm>
          <a:prstGeom prst="roundRect">
            <a:avLst>
              <a:gd name="adj" fmla="val 10894"/>
            </a:avLst>
          </a:prstGeom>
          <a:solidFill>
            <a:srgbClr val="FFFFFF"/>
          </a:solidFill>
          <a:ln w="9525">
            <a:solidFill>
              <a:srgbClr val="3B2A20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1095375" y="20383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3B2A20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1800225" y="20383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F6F4EE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2505075" y="20383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3B2A20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3209925" y="20383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9DC183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095375" y="27146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F9C6C0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800225" y="27146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F6E27A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2505075" y="27146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B9CDEB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209925" y="2714625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CDB8E6"/>
          </a:solidFill>
          <a:ln w="9525">
            <a:solidFill>
              <a:srgbClr val="3B2A2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406800" y="1524000"/>
            <a:ext cx="3378249" cy="2447925"/>
          </a:xfrm>
          <a:prstGeom prst="roundRect">
            <a:avLst>
              <a:gd name="adj" fmla="val 10894"/>
            </a:avLst>
          </a:prstGeom>
          <a:solidFill>
            <a:srgbClr val="FFFFFF"/>
          </a:solidFill>
          <a:ln w="9525">
            <a:solidFill>
              <a:srgbClr val="3B2A20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975550" y="1524000"/>
            <a:ext cx="3378100" cy="2447925"/>
          </a:xfrm>
          <a:prstGeom prst="roundRect">
            <a:avLst>
              <a:gd name="adj" fmla="val 10894"/>
            </a:avLst>
          </a:prstGeom>
          <a:solidFill>
            <a:srgbClr val="FFFFFF"/>
          </a:solidFill>
          <a:ln w="9525">
            <a:solidFill>
              <a:srgbClr val="3B2A20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38200" y="4162425"/>
            <a:ext cx="3378100" cy="2447925"/>
          </a:xfrm>
          <a:prstGeom prst="roundRect">
            <a:avLst>
              <a:gd name="adj" fmla="val 10894"/>
            </a:avLst>
          </a:prstGeom>
          <a:solidFill>
            <a:srgbClr val="FFFFFF"/>
          </a:solidFill>
          <a:ln w="9525">
            <a:solidFill>
              <a:srgbClr val="3B2A20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4406800" y="4162425"/>
            <a:ext cx="3378249" cy="2447925"/>
          </a:xfrm>
          <a:prstGeom prst="roundRect">
            <a:avLst>
              <a:gd name="adj" fmla="val 10894"/>
            </a:avLst>
          </a:prstGeom>
          <a:solidFill>
            <a:srgbClr val="FFFFFF"/>
          </a:solidFill>
          <a:ln w="9525">
            <a:solidFill>
              <a:srgbClr val="3B2A20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975550" y="4162425"/>
            <a:ext cx="3378100" cy="2447925"/>
          </a:xfrm>
          <a:prstGeom prst="roundRect">
            <a:avLst>
              <a:gd name="adj" fmla="val 10894"/>
            </a:avLst>
          </a:prstGeom>
          <a:solidFill>
            <a:srgbClr val="FFFFFF"/>
          </a:solidFill>
          <a:ln w="9525">
            <a:solidFill>
              <a:srgbClr val="3B2A20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8232725" y="4676775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804225" y="4676775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499550" y="467677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0318700" y="467677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8232725" y="5029200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8928050" y="5029200"/>
            <a:ext cx="86677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9871025" y="5029200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8232725" y="538162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9051875" y="5381625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3B2A2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6" name="Picture 25" descr="icon-sparkles-23385194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" y="4676775"/>
            <a:ext cx="266700" cy="266700"/>
          </a:xfrm>
          <a:prstGeom prst="rect">
            <a:avLst/>
          </a:prstGeom>
        </p:spPr>
      </p:pic>
      <p:pic>
        <p:nvPicPr>
          <p:cNvPr id="27" name="Picture 26" descr="icon-heart-d6670425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475" y="4676775"/>
            <a:ext cx="266700" cy="266700"/>
          </a:xfrm>
          <a:prstGeom prst="rect">
            <a:avLst/>
          </a:prstGeom>
        </p:spPr>
      </p:pic>
      <p:pic>
        <p:nvPicPr>
          <p:cNvPr id="28" name="Picture 27" descr="icon-leaf-042838613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3575" y="4676775"/>
            <a:ext cx="266700" cy="266700"/>
          </a:xfrm>
          <a:prstGeom prst="rect">
            <a:avLst/>
          </a:prstGeom>
        </p:spPr>
      </p:pic>
      <p:pic>
        <p:nvPicPr>
          <p:cNvPr id="29" name="Picture 28" descr="icon-compass-39916e467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675" y="4676775"/>
            <a:ext cx="266700" cy="2667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2A20"/>
                </a:solidFill>
                <a:latin typeface="Huninn"/>
                <a:ea typeface="Huninn"/>
              </a:rPr>
              <a:t>Design System · 粉彩玩趣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5375" y="1762125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9DC183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537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#3B2A20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022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#F6F4EE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0507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#3B2A20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0992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#9DC183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5375" y="31718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#F9C6C0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00225" y="31718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#F6E27A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05075" y="31718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#B9CDEB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09925" y="31718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3B2A20">
                    <a:alpha val="80000"/>
                  </a:srgbClr>
                </a:solidFill>
                <a:latin typeface="ui-monospace"/>
                <a:ea typeface="ui-monospace"/>
              </a:rPr>
              <a:t>#CDB8E6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5375" y="3409950"/>
            <a:ext cx="2920900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sz="900" b="0">
                <a:solidFill>
                  <a:srgbClr val="3B2A20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強調（後面是底稿輔助色，只用在底稿）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63975" y="1762125"/>
            <a:ext cx="29210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9DC183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63975" y="2038350"/>
            <a:ext cx="2921049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0">
                <a:solidFill>
                  <a:srgbClr val="3B2A20"/>
                </a:solidFill>
                <a:latin typeface="Huninn"/>
                <a:ea typeface="Huninn"/>
              </a:rPr>
              <a:t>標題 Huninn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63975" y="2541240"/>
            <a:ext cx="2921049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3B2A20"/>
                </a:solidFill>
                <a:latin typeface="Noto Sans TC"/>
                <a:ea typeface="Noto Sans TC"/>
              </a:rPr>
              <a:t>內文 Noto Sans TC · 字級 72 / 40 / 22 / 14 · 行距 1.7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32725" y="1762125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9DC183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32725" y="2038350"/>
            <a:ext cx="2920900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0">
                <a:solidFill>
                  <a:srgbClr val="3B2A20"/>
                </a:solidFill>
                <a:latin typeface="Huninn"/>
                <a:ea typeface="Huninn"/>
              </a:rPr>
              <a:t>粉彩色塊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32725" y="2541240"/>
            <a:ext cx="29209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3B2A20"/>
                </a:solidFill>
                <a:latin typeface="Noto Sans TC"/>
                <a:ea typeface="Noto Sans TC"/>
              </a:rPr>
              <a:t>邊緣散落粉彩有機色塊；標題色帶；卡片三種粉彩底；章節頁換強調綠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5375" y="4400550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9DC183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95375" y="5057775"/>
            <a:ext cx="29209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3B2A20"/>
                </a:solidFill>
                <a:latin typeface="Noto Sans TC"/>
                <a:ea typeface="Noto Sans TC"/>
              </a:rPr>
              <a:t>Lucide icon 粗細 2 · 卡片圓角 28px · 頁碼右下 14px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63975" y="4400550"/>
            <a:ext cx="29210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9DC183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63975" y="4676775"/>
            <a:ext cx="2921049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3B2A20"/>
                </a:solidFill>
                <a:latin typeface="Noto Sans TC"/>
                <a:ea typeface="Noto Sans TC"/>
              </a:rPr>
              <a:t>活動企劃、社群、教育、親子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63975" y="5034855"/>
            <a:ext cx="29210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3B2A20">
                    <a:alpha val="70000"/>
                  </a:srgbClr>
                </a:solidFill>
                <a:latin typeface="Noto Sans TC"/>
                <a:ea typeface="Noto Sans TC"/>
              </a:rPr>
              <a:t>留白適中（頁邊 88px）· 字級不縮，裝不下就拆頁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32725" y="4400550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9DC183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32725" y="4676775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04225" y="4676775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499550" y="467677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318700" y="467677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32725" y="502920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28050" y="5029200"/>
            <a:ext cx="92392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871025" y="502920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32725" y="538162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51875" y="5381625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3B2A20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2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3377951"/>
            <a:ext cx="10515600" cy="26418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377951"/>
            <a:ext cx="10572750" cy="297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00" b="0" spc="359">
                <a:solidFill>
                  <a:srgbClr val="9DC183"/>
                </a:solidFill>
                <a:latin typeface="Noto Sans TC"/>
                <a:ea typeface="Noto Sans TC"/>
              </a:rPr>
              <a:t>HOP MARKET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827412"/>
            <a:ext cx="1057275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0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  <a:p>
            <a:pPr algn="l">
              <a:lnSpc>
                <a:spcPts val="6480"/>
              </a:lnSpc>
            </a:pPr>
            <a:r>
              <a:rPr sz="5400" b="0">
                <a:solidFill>
                  <a:srgbClr val="3B2A20"/>
                </a:solidFill>
                <a:latin typeface="Huninn"/>
                <a:ea typeface="Huninn"/>
              </a:rPr>
              <a:t>活動企劃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5663654"/>
            <a:ext cx="1057275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週末，把街口變成市集。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472630"/>
            <a:ext cx="105727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0">
                <a:solidFill>
                  <a:srgbClr val="3B2A20">
                    <a:alpha val="35000"/>
                  </a:srgbClr>
                </a:solidFill>
                <a:latin typeface="Huninn"/>
                <a:ea typeface="Huninn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691830"/>
            <a:ext cx="105727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0">
                <a:solidFill>
                  <a:srgbClr val="3B2A20"/>
                </a:solidFill>
                <a:latin typeface="Huninn"/>
                <a:ea typeface="Huninn"/>
              </a:rPr>
              <a:t>市集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4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38200" y="2831752"/>
            <a:ext cx="3251150" cy="1918245"/>
          </a:xfrm>
          <a:prstGeom prst="roundRect">
            <a:avLst>
              <a:gd name="adj" fmla="val 13903"/>
            </a:avLst>
          </a:prstGeom>
          <a:solidFill>
            <a:srgbClr val="F9C6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4470350" y="2831752"/>
            <a:ext cx="3251150" cy="1918245"/>
          </a:xfrm>
          <a:prstGeom prst="roundRect">
            <a:avLst>
              <a:gd name="adj" fmla="val 13903"/>
            </a:avLst>
          </a:prstGeom>
          <a:solidFill>
            <a:srgbClr val="F6E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8102500" y="2831752"/>
            <a:ext cx="3251299" cy="1918245"/>
          </a:xfrm>
          <a:prstGeom prst="roundRect">
            <a:avLst>
              <a:gd name="adj" fmla="val 13903"/>
            </a:avLst>
          </a:prstGeom>
          <a:solidFill>
            <a:srgbClr val="B9CD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icon-sparkles-23385194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136552"/>
            <a:ext cx="381000" cy="381000"/>
          </a:xfrm>
          <a:prstGeom prst="rect">
            <a:avLst/>
          </a:prstGeom>
        </p:spPr>
      </p:pic>
      <p:pic>
        <p:nvPicPr>
          <p:cNvPr id="7" name="Picture 6" descr="icon-heart-d6670425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150" y="3136552"/>
            <a:ext cx="381000" cy="381000"/>
          </a:xfrm>
          <a:prstGeom prst="rect">
            <a:avLst/>
          </a:prstGeom>
        </p:spPr>
      </p:pic>
      <p:pic>
        <p:nvPicPr>
          <p:cNvPr id="8" name="Picture 7" descr="icon-leaf-042838613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300" y="3136552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2A20"/>
                </a:solidFill>
                <a:latin typeface="Huninn"/>
                <a:ea typeface="Huninn"/>
              </a:rPr>
              <a:t>三件事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708052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週末限定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089052"/>
            <a:ext cx="269870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每月第一個週六。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5150" y="3708052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親子友善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5150" y="4089052"/>
            <a:ext cx="269870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有遊戲區，有奶瓶溫水。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7300" y="3708052"/>
            <a:ext cx="26988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零廢棄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7300" y="4089052"/>
            <a:ext cx="2698849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自備容器折 10 元。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4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362700" y="1919287"/>
            <a:ext cx="4991100" cy="3743325"/>
          </a:xfrm>
          <a:prstGeom prst="roundRect">
            <a:avLst>
              <a:gd name="adj" fmla="val 7124"/>
            </a:avLst>
          </a:prstGeom>
          <a:solidFill>
            <a:srgbClr val="B9CD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2A20"/>
                </a:solidFill>
                <a:latin typeface="Huninn"/>
                <a:ea typeface="Huninn"/>
              </a:rPr>
              <a:t>一場市集的樣子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47082"/>
            <a:ext cx="5048250" cy="660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40 個攤位，一半是吃的。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469927"/>
            <a:ext cx="5048250" cy="6704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舞台每小時一組表演。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102298"/>
            <a:ext cx="5048250" cy="6704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下午四點，一起收攤。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5281612"/>
            <a:ext cx="346427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照片佔位：搜尋 outdoor market crowd colorful daytime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4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2A20"/>
                </a:solidFill>
                <a:latin typeface="Huninn"/>
                <a:ea typeface="Huninn"/>
              </a:rPr>
              <a:t>內文多的時候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109192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992933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876675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760416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4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956494"/>
            <a:ext cx="105727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0">
                <a:solidFill>
                  <a:srgbClr val="9DC183"/>
                </a:solidFill>
                <a:latin typeface="Huninn"/>
                <a:ea typeface="Huninn"/>
              </a:rPr>
              <a:t>6,000 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4090094"/>
            <a:ext cx="615315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上一場市集的來客數。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674840"/>
            <a:ext cx="6153150" cy="2647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050" b="0">
                <a:solidFill>
                  <a:srgbClr val="3B2A20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472630"/>
            <a:ext cx="105727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0">
                <a:solidFill>
                  <a:srgbClr val="3B2A20">
                    <a:alpha val="35000"/>
                  </a:srgbClr>
                </a:solidFill>
                <a:latin typeface="Huninn"/>
                <a:ea typeface="Huninn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691830"/>
            <a:ext cx="105727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0">
                <a:solidFill>
                  <a:srgbClr val="3B2A20"/>
                </a:solidFill>
                <a:latin typeface="Huninn"/>
                <a:ea typeface="Huninn"/>
              </a:rPr>
              <a:t>報名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4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38200" y="2907952"/>
            <a:ext cx="3251150" cy="1765845"/>
          </a:xfrm>
          <a:prstGeom prst="roundRect">
            <a:avLst>
              <a:gd name="adj" fmla="val 15103"/>
            </a:avLst>
          </a:prstGeom>
          <a:solidFill>
            <a:srgbClr val="F9C6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4470350" y="2907952"/>
            <a:ext cx="3251150" cy="1765845"/>
          </a:xfrm>
          <a:prstGeom prst="roundRect">
            <a:avLst>
              <a:gd name="adj" fmla="val 15103"/>
            </a:avLst>
          </a:prstGeom>
          <a:solidFill>
            <a:srgbClr val="F6E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8102500" y="2907952"/>
            <a:ext cx="3251299" cy="1765845"/>
          </a:xfrm>
          <a:prstGeom prst="roundRect">
            <a:avLst>
              <a:gd name="adj" fmla="val 15103"/>
            </a:avLst>
          </a:prstGeom>
          <a:solidFill>
            <a:srgbClr val="B9CD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2A20"/>
                </a:solidFill>
                <a:latin typeface="Huninn"/>
                <a:ea typeface="Huninn"/>
              </a:rPr>
              <a:t>三步開始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3174652"/>
            <a:ext cx="26987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9DC183"/>
                </a:solidFill>
                <a:latin typeface="Huninn"/>
                <a:ea typeface="Huninn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689002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填表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050952"/>
            <a:ext cx="269870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三分鐘，寫你賣什麼。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75150" y="3174652"/>
            <a:ext cx="26987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9DC183"/>
                </a:solidFill>
                <a:latin typeface="Huninn"/>
                <a:ea typeface="Huninn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5150" y="3689002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審核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5150" y="4050952"/>
            <a:ext cx="269870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一週內回覆。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7300" y="3174652"/>
            <a:ext cx="2698849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0">
                <a:solidFill>
                  <a:srgbClr val="9DC183"/>
                </a:solidFill>
                <a:latin typeface="Huninn"/>
                <a:ea typeface="Huninn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7300" y="3689002"/>
            <a:ext cx="26988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擺攤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7300" y="4050952"/>
            <a:ext cx="2698849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週六早上八點進場。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vid-4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62170" y="457200"/>
            <a:ext cx="94877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350" b="0" spc="405">
                <a:solidFill>
                  <a:srgbClr val="3B2A20"/>
                </a:solidFill>
                <a:latin typeface="Huninn"/>
                <a:ea typeface="Huninn"/>
              </a:rPr>
              <a:t>跳跳市集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850802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>
                <a:solidFill>
                  <a:srgbClr val="3B2A20"/>
                </a:solidFill>
                <a:latin typeface="Huninn"/>
                <a:ea typeface="Huninn"/>
              </a:rPr>
              <a:t>下個週六，街口見。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650902"/>
            <a:ext cx="1057275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3B2A20"/>
                </a:solidFill>
                <a:latin typeface="Noto Sans TC"/>
                <a:ea typeface="Noto Sans TC"/>
              </a:rPr>
              <a:t>hop@market.example（示意，換成你的）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3B2A20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