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1600200"/>
            <a:ext cx="3327350" cy="2131516"/>
          </a:xfrm>
          <a:prstGeom prst="roundRect">
            <a:avLst>
              <a:gd name="adj" fmla="val 8937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1171575" y="21145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7DD3FC"/>
          </a:solidFill>
          <a:ln w="9525">
            <a:solidFill>
              <a:srgbClr val="7DD3F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1876425" y="21145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0B1220"/>
          </a:solidFill>
          <a:ln w="9525">
            <a:solidFill>
              <a:srgbClr val="7DD3F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2581275" y="21145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E5E7EB"/>
          </a:solidFill>
          <a:ln w="9525">
            <a:solidFill>
              <a:srgbClr val="7DD3F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3286125" y="2114550"/>
            <a:ext cx="609600" cy="419100"/>
          </a:xfrm>
          <a:prstGeom prst="roundRect">
            <a:avLst>
              <a:gd name="adj" fmla="val 27272"/>
            </a:avLst>
          </a:prstGeom>
          <a:solidFill>
            <a:srgbClr val="F59E0B"/>
          </a:solidFill>
          <a:ln w="9525">
            <a:solidFill>
              <a:srgbClr val="7DD3F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432250" y="1600200"/>
            <a:ext cx="3327350" cy="2131516"/>
          </a:xfrm>
          <a:prstGeom prst="roundRect">
            <a:avLst>
              <a:gd name="adj" fmla="val 8937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950100" y="1600200"/>
            <a:ext cx="3327499" cy="2131516"/>
          </a:xfrm>
          <a:prstGeom prst="roundRect">
            <a:avLst>
              <a:gd name="adj" fmla="val 8937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14400" y="3922216"/>
            <a:ext cx="3327350" cy="2131516"/>
          </a:xfrm>
          <a:prstGeom prst="roundRect">
            <a:avLst>
              <a:gd name="adj" fmla="val 8937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432250" y="3922216"/>
            <a:ext cx="3327350" cy="2131516"/>
          </a:xfrm>
          <a:prstGeom prst="roundRect">
            <a:avLst>
              <a:gd name="adj" fmla="val 8937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7950100" y="3922216"/>
            <a:ext cx="3327499" cy="2131516"/>
          </a:xfrm>
          <a:prstGeom prst="roundRect">
            <a:avLst>
              <a:gd name="adj" fmla="val 8937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207275" y="4436566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778775" y="4436566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474100" y="4436566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8207275" y="4788991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026425" y="4788991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721750" y="4788991"/>
            <a:ext cx="86677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8207275" y="5141416"/>
            <a:ext cx="619125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902600" y="5141416"/>
            <a:ext cx="74295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721750" y="5141416"/>
            <a:ext cx="495300" cy="276225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D3F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icture 21" descr="icon-zap-d4d6f937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575" y="4436566"/>
            <a:ext cx="266700" cy="266700"/>
          </a:xfrm>
          <a:prstGeom prst="rect">
            <a:avLst/>
          </a:prstGeom>
        </p:spPr>
      </p:pic>
      <p:pic>
        <p:nvPicPr>
          <p:cNvPr id="23" name="Picture 22" descr="icon-target-002307b16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675" y="4436566"/>
            <a:ext cx="266700" cy="266700"/>
          </a:xfrm>
          <a:prstGeom prst="rect">
            <a:avLst/>
          </a:prstGeom>
        </p:spPr>
      </p:pic>
      <p:pic>
        <p:nvPicPr>
          <p:cNvPr id="24" name="Picture 23" descr="icon-sparkles-969ece80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9775" y="4436566"/>
            <a:ext cx="266700" cy="266700"/>
          </a:xfrm>
          <a:prstGeom prst="rect">
            <a:avLst/>
          </a:prstGeom>
        </p:spPr>
      </p:pic>
      <p:pic>
        <p:nvPicPr>
          <p:cNvPr id="25" name="Picture 24" descr="icon-compass-4b0dcd1cb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8875" y="4436566"/>
            <a:ext cx="266700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7DD3FC"/>
                </a:solidFill>
                <a:latin typeface="Noto Sans TC"/>
                <a:ea typeface="Noto Sans TC"/>
              </a:rPr>
              <a:t>Design System · 玻璃科技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1575" y="183832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59E0B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157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E5E7EB">
                    <a:alpha val="80000"/>
                  </a:srgbClr>
                </a:solidFill>
                <a:latin typeface="ui-monospace"/>
                <a:ea typeface="ui-monospace"/>
              </a:rPr>
              <a:t>#7DD3FC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7642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E5E7EB">
                    <a:alpha val="80000"/>
                  </a:srgbClr>
                </a:solidFill>
                <a:latin typeface="ui-monospace"/>
                <a:ea typeface="ui-monospace"/>
              </a:rPr>
              <a:t>#0B1220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8127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E5E7EB">
                    <a:alpha val="80000"/>
                  </a:srgbClr>
                </a:solidFill>
                <a:latin typeface="ui-monospace"/>
                <a:ea typeface="ui-monospace"/>
              </a:rPr>
              <a:t>#E5E7EB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86125" y="25717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E5E7EB">
                    <a:alpha val="80000"/>
                  </a:srgbClr>
                </a:solidFill>
                <a:latin typeface="ui-monospace"/>
                <a:ea typeface="ui-monospace"/>
              </a:rPr>
              <a:t>#F59E0B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71575" y="280987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E5E7EB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89425" y="1838325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59E0B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89425" y="2114550"/>
            <a:ext cx="2870150" cy="815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7DD3FC"/>
                </a:solidFill>
                <a:latin typeface="Noto Sans TC"/>
                <a:ea typeface="Noto Sans TC"/>
              </a:rPr>
              <a:t>標題 Noto Sans TC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89425" y="3006030"/>
            <a:ext cx="287015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E5E7EB"/>
                </a:solidFill>
                <a:latin typeface="Noto Sans TC"/>
                <a:ea typeface="Noto Sans TC"/>
              </a:rPr>
              <a:t>內文 Noto Sans TC · 字級 72 / 40 / 22 / 14 · 行距 1.6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07275" y="1838325"/>
            <a:ext cx="287029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59E0B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07275" y="2114550"/>
            <a:ext cx="2870299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7DD3FC"/>
                </a:solidFill>
                <a:latin typeface="Noto Sans TC"/>
                <a:ea typeface="Noto Sans TC"/>
              </a:rPr>
              <a:t>玻璃擬態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07275" y="2617440"/>
            <a:ext cx="2870299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E5E7EB"/>
                </a:solidFill>
                <a:latin typeface="Noto Sans TC"/>
                <a:ea typeface="Noto Sans TC"/>
              </a:rPr>
              <a:t>暗底兩團柔光＋淡網格；卡片與封面文字塊是霧面玻璃面板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1575" y="4160341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59E0B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71575" y="4817566"/>
            <a:ext cx="287015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E5E7EB"/>
                </a:solidFill>
                <a:latin typeface="Noto Sans TC"/>
                <a:ea typeface="Noto Sans TC"/>
              </a:rPr>
              <a:t>Lucide icon 粗細 1.5 · 卡片圓角 20px · 頁碼右下 14px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89425" y="4160341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59E0B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89425" y="4436566"/>
            <a:ext cx="287015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E5E7EB"/>
                </a:solidFill>
                <a:latin typeface="Noto Sans TC"/>
                <a:ea typeface="Noto Sans TC"/>
              </a:rPr>
              <a:t>產品發表、SaaS、技術分享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89425" y="4794646"/>
            <a:ext cx="287015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E5E7EB">
                    <a:alpha val="70000"/>
                  </a:srgbClr>
                </a:solidFill>
                <a:latin typeface="Noto Sans TC"/>
                <a:ea typeface="Noto Sans TC"/>
              </a:rPr>
              <a:t>留白大（頁邊 96px）· 字級不縮，裝不下就拆頁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07275" y="4160341"/>
            <a:ext cx="287029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F59E0B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07275" y="4436566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778775" y="4436566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474100" y="4436566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07275" y="4788991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26425" y="4788991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21750" y="4788991"/>
            <a:ext cx="92392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07275" y="5141416"/>
            <a:ext cx="676275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902600" y="5141416"/>
            <a:ext cx="8001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21750" y="5141416"/>
            <a:ext cx="55245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75"/>
              </a:lnSpc>
            </a:pPr>
            <a:r>
              <a:rPr sz="975" b="0">
                <a:solidFill>
                  <a:srgbClr val="7DD3FC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2404467"/>
            <a:ext cx="7239000" cy="3539132"/>
          </a:xfrm>
          <a:prstGeom prst="roundRect">
            <a:avLst>
              <a:gd name="adj" fmla="val 5382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57325" y="2871192"/>
            <a:ext cx="621030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spc="359">
                <a:solidFill>
                  <a:srgbClr val="F59E0B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57325" y="3305472"/>
            <a:ext cx="621030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1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  <a:p>
            <a:pPr algn="l">
              <a:lnSpc>
                <a:spcPts val="6480"/>
              </a:lnSpc>
            </a:pPr>
            <a:r>
              <a:rPr sz="5400" b="1">
                <a:solidFill>
                  <a:srgbClr val="7DD3FC"/>
                </a:solidFill>
                <a:latin typeface="Noto Sans TC"/>
                <a:ea typeface="Noto Sans TC"/>
              </a:rPr>
              <a:t>產品發表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57325" y="5141714"/>
            <a:ext cx="62103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資料同步，不用等。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72630"/>
            <a:ext cx="104203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7DD3FC">
                    <a:alpha val="35000"/>
                  </a:srgbClr>
                </a:solidFill>
                <a:latin typeface="Noto Sans TC"/>
                <a:ea typeface="Noto Sans TC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91830"/>
            <a:ext cx="104203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7DD3FC"/>
                </a:solidFill>
                <a:latin typeface="Noto Sans TC"/>
                <a:ea typeface="Noto Sans TC"/>
              </a:rPr>
              <a:t>產品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2832794"/>
            <a:ext cx="3200400" cy="1916310"/>
          </a:xfrm>
          <a:prstGeom prst="roundRect">
            <a:avLst>
              <a:gd name="adj" fmla="val 9940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4495800" y="2832794"/>
            <a:ext cx="3200400" cy="1916310"/>
          </a:xfrm>
          <a:prstGeom prst="roundRect">
            <a:avLst>
              <a:gd name="adj" fmla="val 9940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077200" y="2832794"/>
            <a:ext cx="3200400" cy="1916310"/>
          </a:xfrm>
          <a:prstGeom prst="roundRect">
            <a:avLst>
              <a:gd name="adj" fmla="val 9940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icon-zap-d4d6f937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725" y="3147119"/>
            <a:ext cx="381000" cy="381000"/>
          </a:xfrm>
          <a:prstGeom prst="rect">
            <a:avLst/>
          </a:prstGeom>
        </p:spPr>
      </p:pic>
      <p:pic>
        <p:nvPicPr>
          <p:cNvPr id="7" name="Picture 6" descr="icon-target-002307b16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3147119"/>
            <a:ext cx="381000" cy="381000"/>
          </a:xfrm>
          <a:prstGeom prst="rect">
            <a:avLst/>
          </a:prstGeom>
        </p:spPr>
      </p:pic>
      <p:pic>
        <p:nvPicPr>
          <p:cNvPr id="8" name="Picture 7" descr="icon-sparkles-969ece80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1525" y="3147119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7DD3FC"/>
                </a:solidFill>
                <a:latin typeface="Noto Sans TC"/>
                <a:ea typeface="Noto Sans TC"/>
              </a:rPr>
              <a:t>三件事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28725" y="3718619"/>
            <a:ext cx="2628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即時同步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28725" y="4099619"/>
            <a:ext cx="26289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毫秒級，跨裝置一致。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0125" y="3718619"/>
            <a:ext cx="2628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零信任架構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10125" y="4099619"/>
            <a:ext cx="26289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每一次存取都驗證。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1525" y="3718619"/>
            <a:ext cx="2628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開放 API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1525" y="4099619"/>
            <a:ext cx="26289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三行程式接上。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362700" y="1947862"/>
            <a:ext cx="4914900" cy="3686175"/>
          </a:xfrm>
          <a:prstGeom prst="roundRect">
            <a:avLst>
              <a:gd name="adj" fmla="val 5167"/>
            </a:avLst>
          </a:prstGeom>
          <a:solidFill>
            <a:srgbClr val="7DD3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7DD3FC"/>
                </a:solidFill>
                <a:latin typeface="Noto Sans TC"/>
                <a:ea typeface="Noto Sans TC"/>
              </a:rPr>
              <a:t>它怎麼運作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78633"/>
            <a:ext cx="4972050" cy="639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每筆變更先寫本機，再背景同步。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80494"/>
            <a:ext cx="497205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衝突用時間戳自動合併，不問人。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091880"/>
            <a:ext cx="497205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離線也能改，回線自動補齊。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5253037"/>
            <a:ext cx="354359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0B1220"/>
                </a:solidFill>
                <a:latin typeface="Noto Sans TC"/>
                <a:ea typeface="Noto Sans TC"/>
              </a:rPr>
              <a:t>照片佔位：搜尋 server room blue light / abstract data lines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7DD3FC"/>
                </a:solidFill>
                <a:latin typeface="Noto Sans TC"/>
                <a:ea typeface="Noto Sans TC"/>
              </a:rPr>
              <a:t>內文多的時候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3131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34903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876675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718446"/>
            <a:ext cx="996315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73609"/>
            <a:ext cx="104203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1">
                <a:solidFill>
                  <a:srgbClr val="F59E0B"/>
                </a:solidFill>
                <a:latin typeface="Noto Sans TC"/>
                <a:ea typeface="Noto Sans TC"/>
              </a:rPr>
              <a:t>99.98%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107209"/>
            <a:ext cx="61531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過去 12 個月的服務可用率。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670970"/>
            <a:ext cx="6153150" cy="2513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050" b="0">
                <a:solidFill>
                  <a:srgbClr val="7DD3FC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472630"/>
            <a:ext cx="104203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7DD3FC">
                    <a:alpha val="35000"/>
                  </a:srgbClr>
                </a:solidFill>
                <a:latin typeface="Noto Sans TC"/>
                <a:ea typeface="Noto Sans T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91830"/>
            <a:ext cx="104203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7DD3FC"/>
                </a:solidFill>
                <a:latin typeface="Noto Sans TC"/>
                <a:ea typeface="Noto Sans TC"/>
              </a:rPr>
              <a:t>導入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14400" y="2741414"/>
            <a:ext cx="3200400" cy="2099071"/>
          </a:xfrm>
          <a:prstGeom prst="roundRect">
            <a:avLst>
              <a:gd name="adj" fmla="val 9075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4495800" y="2741414"/>
            <a:ext cx="3200400" cy="2099071"/>
          </a:xfrm>
          <a:prstGeom prst="roundRect">
            <a:avLst>
              <a:gd name="adj" fmla="val 9075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ounded Rectangle 4"/>
          <p:cNvSpPr/>
          <p:nvPr/>
        </p:nvSpPr>
        <p:spPr>
          <a:xfrm>
            <a:off x="8077200" y="2741414"/>
            <a:ext cx="3200400" cy="2099071"/>
          </a:xfrm>
          <a:prstGeom prst="roundRect">
            <a:avLst>
              <a:gd name="adj" fmla="val 9075"/>
            </a:avLst>
          </a:prstGeom>
          <a:solidFill>
            <a:srgbClr val="E5E7EB">
              <a:alpha val="6000"/>
            </a:srgbClr>
          </a:solidFill>
          <a:ln w="9525">
            <a:solidFill>
              <a:srgbClr val="E5E7EB">
                <a:alpha val="1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914400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7DD3FC"/>
                </a:solidFill>
                <a:latin typeface="Noto Sans TC"/>
                <a:ea typeface="Noto Sans TC"/>
              </a:rPr>
              <a:t>三步開始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28725" y="3017639"/>
            <a:ext cx="2628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F59E0B"/>
                </a:solidFill>
                <a:latin typeface="Noto Sans TC"/>
                <a:ea typeface="Noto Sans T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8725" y="3531989"/>
            <a:ext cx="2628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接上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8725" y="3893939"/>
            <a:ext cx="26289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API 金鑰，三行程式。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0125" y="3017639"/>
            <a:ext cx="2628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F59E0B"/>
                </a:solidFill>
                <a:latin typeface="Noto Sans TC"/>
                <a:ea typeface="Noto Sans T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0125" y="3531989"/>
            <a:ext cx="2628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對映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0125" y="3893939"/>
            <a:ext cx="262890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選要同步的欄位。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1525" y="3017639"/>
            <a:ext cx="2628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F59E0B"/>
                </a:solidFill>
                <a:latin typeface="Noto Sans TC"/>
                <a:ea typeface="Noto Sans T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1525" y="3531989"/>
            <a:ext cx="2628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上線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1525" y="3893939"/>
            <a:ext cx="2628900" cy="7084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E5E7EB"/>
                </a:solidFill>
                <a:latin typeface="Noto Sans TC"/>
                <a:ea typeface="Noto Sans TC"/>
              </a:rPr>
              <a:t>灰度 10% 開始，一週全量。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ech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31003" y="533400"/>
            <a:ext cx="1403746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7DD3FC"/>
                </a:solidFill>
                <a:latin typeface="Noto Sans TC"/>
                <a:ea typeface="Noto Sans TC"/>
              </a:rPr>
              <a:t>Nova Labs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861369"/>
            <a:ext cx="104203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7DD3FC"/>
                </a:solidFill>
                <a:latin typeface="Noto Sans TC"/>
                <a:ea typeface="Noto Sans TC"/>
              </a:rPr>
              <a:t>不用等，就是最好的功能。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61469"/>
            <a:ext cx="10420350" cy="3732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>
                <a:solidFill>
                  <a:srgbClr val="7DD3FC"/>
                </a:solidFill>
                <a:latin typeface="Noto Sans TC"/>
                <a:ea typeface="Noto Sans TC"/>
              </a:rPr>
              <a:t>team@novalabs.example（示意，換成你的）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348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7DD3FC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