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524000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1095375" y="2038350"/>
            <a:ext cx="609600" cy="419100"/>
          </a:xfrm>
          <a:prstGeom prst="rect">
            <a:avLst/>
          </a:prstGeom>
          <a:solidFill>
            <a:srgbClr val="C6FF00"/>
          </a:solidFill>
          <a:ln w="9525">
            <a:solidFill>
              <a:srgbClr val="C6FF0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1800225" y="2038350"/>
            <a:ext cx="609600" cy="419100"/>
          </a:xfrm>
          <a:prstGeom prst="rect">
            <a:avLst/>
          </a:prstGeom>
          <a:solidFill>
            <a:srgbClr val="0F0A1E"/>
          </a:solidFill>
          <a:ln w="9525">
            <a:solidFill>
              <a:srgbClr val="C6FF0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2505075" y="2038350"/>
            <a:ext cx="609600" cy="419100"/>
          </a:xfrm>
          <a:prstGeom prst="rect">
            <a:avLst/>
          </a:prstGeom>
          <a:solidFill>
            <a:srgbClr val="F2F2F2"/>
          </a:solidFill>
          <a:ln w="9525">
            <a:solidFill>
              <a:srgbClr val="C6FF0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1095375" y="2714625"/>
            <a:ext cx="609600" cy="419100"/>
          </a:xfrm>
          <a:prstGeom prst="rect">
            <a:avLst/>
          </a:prstGeom>
          <a:solidFill>
            <a:srgbClr val="FF3D8A"/>
          </a:solidFill>
          <a:ln w="9525">
            <a:solidFill>
              <a:srgbClr val="C6FF0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1800225" y="2714625"/>
            <a:ext cx="609600" cy="419100"/>
          </a:xfrm>
          <a:prstGeom prst="rect">
            <a:avLst/>
          </a:prstGeom>
          <a:solidFill>
            <a:srgbClr val="2D6BFF"/>
          </a:solidFill>
          <a:ln w="9525">
            <a:solidFill>
              <a:srgbClr val="C6FF00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4229100" y="1524000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7620000" y="1524000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838200" y="4162425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4229100" y="4162425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620000" y="4162425"/>
            <a:ext cx="3200400" cy="2447925"/>
          </a:xfrm>
          <a:prstGeom prst="rect">
            <a:avLst/>
          </a:prstGeom>
          <a:solidFill>
            <a:srgbClr val="F2F2F2">
              <a:alpha val="4000"/>
            </a:srgbClr>
          </a:solidFill>
          <a:ln w="9525">
            <a:solidFill>
              <a:srgbClr val="C6FF00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877175" y="467677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448675" y="467677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144000" y="467677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877175" y="5029200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696325" y="50292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391650" y="5029200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877175" y="538162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8572500" y="5381625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91650" y="5381625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6FF00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3" name="Picture 22" descr="icon-zap-e51fdced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" y="4676775"/>
            <a:ext cx="266700" cy="266700"/>
          </a:xfrm>
          <a:prstGeom prst="rect">
            <a:avLst/>
          </a:prstGeom>
        </p:spPr>
      </p:pic>
      <p:pic>
        <p:nvPicPr>
          <p:cNvPr id="24" name="Picture 23" descr="icon-sparkles-41145937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75" y="4676775"/>
            <a:ext cx="266700" cy="266700"/>
          </a:xfrm>
          <a:prstGeom prst="rect">
            <a:avLst/>
          </a:prstGeom>
        </p:spPr>
      </p:pic>
      <p:pic>
        <p:nvPicPr>
          <p:cNvPr id="25" name="Picture 24" descr="icon-target-342052e7c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3575" y="4676775"/>
            <a:ext cx="266700" cy="266700"/>
          </a:xfrm>
          <a:prstGeom prst="rect">
            <a:avLst/>
          </a:prstGeom>
        </p:spPr>
      </p:pic>
      <p:pic>
        <p:nvPicPr>
          <p:cNvPr id="26" name="Picture 25" descr="icon-compass-dde730a7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675" y="4676775"/>
            <a:ext cx="266700" cy="26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838200"/>
            <a:ext cx="10039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Design System · 螢光撞色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5375" y="1762125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53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F2F2F2">
                    <a:alpha val="80000"/>
                  </a:srgbClr>
                </a:solidFill>
                <a:latin typeface="ui-monospace"/>
                <a:ea typeface="ui-monospace"/>
              </a:rPr>
              <a:t>#C6FF00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0022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F2F2F2">
                    <a:alpha val="80000"/>
                  </a:srgbClr>
                </a:solidFill>
                <a:latin typeface="ui-monospace"/>
                <a:ea typeface="ui-monospace"/>
              </a:rPr>
              <a:t>#0F0A1E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050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F2F2F2">
                    <a:alpha val="80000"/>
                  </a:srgbClr>
                </a:solidFill>
                <a:latin typeface="ui-monospace"/>
                <a:ea typeface="ui-monospace"/>
              </a:rPr>
              <a:t>#F2F2F2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537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F2F2F2">
                    <a:alpha val="80000"/>
                  </a:srgbClr>
                </a:solidFill>
                <a:latin typeface="ui-monospace"/>
                <a:ea typeface="ui-monospace"/>
              </a:rPr>
              <a:t>#FF3D8A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00225" y="31718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F2F2F2">
                    <a:alpha val="80000"/>
                  </a:srgbClr>
                </a:solidFill>
                <a:latin typeface="ui-monospace"/>
                <a:ea typeface="ui-monospace"/>
              </a:rPr>
              <a:t>#2D6BFF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5375" y="3409950"/>
            <a:ext cx="2743200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sz="900" b="0">
                <a:solidFill>
                  <a:srgbClr val="F2F2F2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強調（後面是底稿輔助色，只用在底稿）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86275" y="1762125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86275" y="2038350"/>
            <a:ext cx="2743200" cy="81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C6FF00"/>
                </a:solidFill>
                <a:latin typeface="Noto Sans TC"/>
                <a:ea typeface="Noto Sans TC"/>
              </a:rPr>
              <a:t>標題 Noto Sans TC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86275" y="2929830"/>
            <a:ext cx="27432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F2F2F2"/>
                </a:solidFill>
                <a:latin typeface="Noto Sans TC"/>
                <a:ea typeface="Noto Sans TC"/>
              </a:rPr>
              <a:t>內文 Noto Sans TC · 字級 72 / 40 / 22 / 14 · 行距 1.6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77175" y="1762125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877175" y="2038350"/>
            <a:ext cx="27432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C6FF00"/>
                </a:solidFill>
                <a:latin typeface="Noto Sans TC"/>
                <a:ea typeface="Noto Sans TC"/>
              </a:rPr>
              <a:t>撞色分割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77175" y="2541240"/>
            <a:ext cx="27432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F2F2F2"/>
                </a:solidFill>
                <a:latin typeface="Noto Sans TC"/>
                <a:ea typeface="Noto Sans TC"/>
              </a:rPr>
              <a:t>右側桃紅實色直帶（封面 38%，帶上整條直排英文名；內頁 56px 貼右緣）；沒有漸層；卡片只用桃紅上緣線；標題第二行描邊；章節頁桃紅底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95375" y="4400550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5375" y="5057775"/>
            <a:ext cx="27432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F2F2F2"/>
                </a:solidFill>
                <a:latin typeface="Noto Sans TC"/>
                <a:ea typeface="Noto Sans TC"/>
              </a:rPr>
              <a:t>Lucide icon 粗細 2 · 卡片圓角 0px · 頁碼右下 14px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86275" y="4400550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86275" y="4676775"/>
            <a:ext cx="274320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F2F2F2"/>
                </a:solidFill>
                <a:latin typeface="Noto Sans TC"/>
                <a:ea typeface="Noto Sans TC"/>
              </a:rPr>
              <a:t>潮流品牌、音樂、活動、新品上市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86275" y="5034855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F2F2F2">
                    <a:alpha val="70000"/>
                  </a:srgbClr>
                </a:solidFill>
                <a:latin typeface="Noto Sans TC"/>
                <a:ea typeface="Noto Sans TC"/>
              </a:rPr>
              <a:t>留白適中（頁邊 88px）· 字級不縮，裝不下就拆頁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77175" y="4400550"/>
            <a:ext cx="2743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F3D8A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77175" y="467677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48675" y="467677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144000" y="467677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77175" y="502920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696325" y="50292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91650" y="5029200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77175" y="538162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72500" y="5381625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91650" y="5381625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C6FF00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2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956917"/>
            <a:ext cx="10515600" cy="306288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673224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956917"/>
            <a:ext cx="1057275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spc="359">
                <a:solidFill>
                  <a:srgbClr val="FF3D8A"/>
                </a:solidFill>
                <a:latin typeface="Noto Sans TC"/>
                <a:ea typeface="Noto Sans TC"/>
              </a:rPr>
              <a:t>NIGHTSHIFT · DROP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391197"/>
            <a:ext cx="105727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1" spc="-108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  <a:p>
            <a:pPr algn="l">
              <a:lnSpc>
                <a:spcPts val="6480"/>
              </a:lnSpc>
            </a:pPr>
            <a:r>
              <a:rPr sz="5400" b="1" spc="-108">
                <a:solidFill>
                  <a:srgbClr val="C6FF00"/>
                </a:solidFill>
                <a:latin typeface="Noto Sans TC"/>
                <a:ea typeface="Noto Sans TC"/>
              </a:rPr>
              <a:t>新品上市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227439"/>
            <a:ext cx="105727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天黑以後才開始。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5829300"/>
            <a:ext cx="14421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spc="262">
                <a:solidFill>
                  <a:srgbClr val="FF3D8A"/>
                </a:solidFill>
                <a:latin typeface="Noto Sans TC"/>
                <a:ea typeface="Noto Sans TC"/>
              </a:rPr>
              <a:t>09.12 FRI 20:00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9894" y="5829300"/>
            <a:ext cx="77345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spc="262">
                <a:solidFill>
                  <a:srgbClr val="FF3D8A"/>
                </a:solidFill>
                <a:latin typeface="Noto Sans TC"/>
                <a:ea typeface="Noto Sans TC"/>
              </a:rPr>
              <a:t>300 PCS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2904" y="5829300"/>
            <a:ext cx="12379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spc="262">
                <a:solidFill>
                  <a:srgbClr val="FF3D8A"/>
                </a:solidFill>
                <a:latin typeface="Noto Sans TC"/>
                <a:ea typeface="Noto Sans TC"/>
              </a:rPr>
              <a:t>ONLINE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820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079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0F0A1E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0F0A1E">
                    <a:alpha val="35000"/>
                  </a:srgbClr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 spc="-84">
                <a:solidFill>
                  <a:srgbClr val="0F0A1E"/>
                </a:solidFill>
                <a:latin typeface="Noto Sans TC"/>
                <a:ea typeface="Noto Sans TC"/>
              </a:rPr>
              <a:t>新品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110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0F0A1E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866132"/>
            <a:ext cx="3073300" cy="18496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292500" y="2866132"/>
            <a:ext cx="3073449" cy="18496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7746950" y="2866132"/>
            <a:ext cx="3073300" cy="18496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zap-3dc8b2ee9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123307"/>
            <a:ext cx="381000" cy="381000"/>
          </a:xfrm>
          <a:prstGeom prst="rect">
            <a:avLst/>
          </a:prstGeom>
        </p:spPr>
      </p:pic>
      <p:pic>
        <p:nvPicPr>
          <p:cNvPr id="7" name="Picture 6" descr="icon-sparkles-0fa43ce6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300" y="3123307"/>
            <a:ext cx="381000" cy="381000"/>
          </a:xfrm>
          <a:prstGeom prst="rect">
            <a:avLst/>
          </a:prstGeom>
        </p:spPr>
      </p:pic>
      <p:pic>
        <p:nvPicPr>
          <p:cNvPr id="8" name="Picture 7" descr="icon-target-9edc03082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750" y="3123307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838200"/>
            <a:ext cx="10039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三件事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694807"/>
            <a:ext cx="25208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三款配色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075807"/>
            <a:ext cx="25208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黑、螢光綠、桃紅。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300" y="3694807"/>
            <a:ext cx="252099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限量 300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300" y="4075807"/>
            <a:ext cx="2520999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賣完不補。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750" y="3694807"/>
            <a:ext cx="25208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線上先發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750" y="4075807"/>
            <a:ext cx="25208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週五晚上八點。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0" y="2019300"/>
            <a:ext cx="4724400" cy="3543300"/>
          </a:xfrm>
          <a:prstGeom prst="rect">
            <a:avLst/>
          </a:prstGeom>
          <a:solidFill>
            <a:srgbClr val="2D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838200"/>
            <a:ext cx="10039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這一季的三件事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78633"/>
            <a:ext cx="4781550" cy="639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跟三位在地音樂人合作。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480494"/>
            <a:ext cx="47815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每件都有編號。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91880"/>
            <a:ext cx="47815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包裝可以拿來當海報。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5181600"/>
            <a:ext cx="291122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0F0A1E"/>
                </a:solidFill>
                <a:latin typeface="Noto Sans TC"/>
                <a:ea typeface="Noto Sans TC"/>
              </a:rPr>
              <a:t>照片佔位：搜尋 concert crowd neon lights night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079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193131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034903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876675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718446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110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1973609"/>
            <a:ext cx="100393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1" spc="-300">
                <a:solidFill>
                  <a:srgbClr val="FF3D8A"/>
                </a:solidFill>
                <a:latin typeface="Noto Sans TC"/>
                <a:ea typeface="Noto Sans TC"/>
              </a:rPr>
              <a:t>300 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4107209"/>
            <a:ext cx="61531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首批限量，售完為止。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670970"/>
            <a:ext cx="6153150" cy="2513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>
                <a:solidFill>
                  <a:srgbClr val="C6FF00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079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0F0A1E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0F0A1E">
                    <a:alpha val="35000"/>
                  </a:srgbClr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 spc="-84">
                <a:solidFill>
                  <a:srgbClr val="0F0A1E"/>
                </a:solidFill>
                <a:latin typeface="Noto Sans TC"/>
                <a:ea typeface="Noto Sans TC"/>
              </a:rPr>
              <a:t>上市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110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0F0A1E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923282"/>
            <a:ext cx="3073300" cy="17353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292500" y="2923282"/>
            <a:ext cx="3073449" cy="17353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7746950" y="2923282"/>
            <a:ext cx="3073300" cy="1735335"/>
          </a:xfrm>
          <a:prstGeom prst="rect">
            <a:avLst/>
          </a:prstGeom>
          <a:noFill/>
          <a:ln w="28575">
            <a:solidFill>
              <a:srgbClr val="FF3D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838200"/>
            <a:ext cx="10039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三步開始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180457"/>
            <a:ext cx="2520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F3D8A"/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694807"/>
            <a:ext cx="25208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預購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056757"/>
            <a:ext cx="25208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週五 20:00 開放。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300" y="3180457"/>
            <a:ext cx="2520999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F3D8A"/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300" y="3694807"/>
            <a:ext cx="252099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出貨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300" y="4056757"/>
            <a:ext cx="2520999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三個工作天。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750" y="3180457"/>
            <a:ext cx="2520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F3D8A"/>
                </a:solidFill>
                <a:latin typeface="Noto Sans TC"/>
                <a:ea typeface="Noto Sans T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750" y="3694807"/>
            <a:ext cx="25208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開箱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750" y="4056757"/>
            <a:ext cx="25208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F2F2F2"/>
                </a:solidFill>
                <a:latin typeface="Noto Sans TC"/>
                <a:ea typeface="Noto Sans TC"/>
              </a:rPr>
              <a:t>標記我們，抽下一批。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on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74510" y="4572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C6FF00"/>
                </a:solidFill>
                <a:latin typeface="Noto Sans TC"/>
                <a:ea typeface="Noto Sans TC"/>
              </a:rPr>
              <a:t>夜行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861369"/>
            <a:ext cx="10039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 spc="-60">
                <a:solidFill>
                  <a:srgbClr val="C6FF00"/>
                </a:solidFill>
                <a:latin typeface="Noto Sans TC"/>
                <a:ea typeface="Noto Sans TC"/>
              </a:rPr>
              <a:t>天黑以後，見。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61469"/>
            <a:ext cx="10039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C6FF00"/>
                </a:solidFill>
                <a:latin typeface="Noto Sans TC"/>
                <a:ea typeface="Noto Sans TC"/>
              </a:rPr>
              <a:t>hey@nightshift.example（示意，換成你的）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76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C6FF00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