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3000" y="1828800"/>
            <a:ext cx="3174950" cy="227647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1390650" y="2343150"/>
            <a:ext cx="609600" cy="419100"/>
          </a:xfrm>
          <a:prstGeom prst="rect">
            <a:avLst/>
          </a:prstGeom>
          <a:solidFill>
            <a:srgbClr val="1C1C1C"/>
          </a:solidFill>
          <a:ln w="9525">
            <a:solidFill>
              <a:srgbClr val="1C1C1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2095500" y="2343150"/>
            <a:ext cx="609600" cy="419100"/>
          </a:xfrm>
          <a:prstGeom prst="rect">
            <a:avLst/>
          </a:prstGeom>
          <a:solidFill>
            <a:srgbClr val="F3F1EC"/>
          </a:solidFill>
          <a:ln w="9525">
            <a:solidFill>
              <a:srgbClr val="1C1C1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2800350" y="2343150"/>
            <a:ext cx="609600" cy="419100"/>
          </a:xfrm>
          <a:prstGeom prst="rect">
            <a:avLst/>
          </a:prstGeom>
          <a:solidFill>
            <a:srgbClr val="1C1C1C"/>
          </a:solidFill>
          <a:ln w="9525">
            <a:solidFill>
              <a:srgbClr val="1C1C1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ectangle 6"/>
          <p:cNvSpPr/>
          <p:nvPr/>
        </p:nvSpPr>
        <p:spPr>
          <a:xfrm>
            <a:off x="1390650" y="3019425"/>
            <a:ext cx="609600" cy="419100"/>
          </a:xfrm>
          <a:prstGeom prst="rect">
            <a:avLst/>
          </a:prstGeom>
          <a:solidFill>
            <a:srgbClr val="7A6547"/>
          </a:solidFill>
          <a:ln w="9525">
            <a:solidFill>
              <a:srgbClr val="1C1C1C">
                <a:alpha val="1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ectangle 7"/>
          <p:cNvSpPr/>
          <p:nvPr/>
        </p:nvSpPr>
        <p:spPr>
          <a:xfrm>
            <a:off x="4508450" y="1828800"/>
            <a:ext cx="3174950" cy="227647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873900" y="1828800"/>
            <a:ext cx="3175099" cy="227647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ectangle 9"/>
          <p:cNvSpPr/>
          <p:nvPr/>
        </p:nvSpPr>
        <p:spPr>
          <a:xfrm>
            <a:off x="1143000" y="4295775"/>
            <a:ext cx="3174950" cy="227647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4508450" y="4295775"/>
            <a:ext cx="3174950" cy="227647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873900" y="4295775"/>
            <a:ext cx="3175099" cy="227647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8121550" y="4810125"/>
            <a:ext cx="495300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8693050" y="4810125"/>
            <a:ext cx="619125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388375" y="4810125"/>
            <a:ext cx="742950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8121550" y="5153025"/>
            <a:ext cx="742950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8940700" y="5153025"/>
            <a:ext cx="619125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36025" y="5153025"/>
            <a:ext cx="866775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8121550" y="5495925"/>
            <a:ext cx="619125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8816875" y="5495925"/>
            <a:ext cx="742950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36025" y="5495925"/>
            <a:ext cx="495300" cy="266700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22" name="Picture 21" descr="icon-gem-cd1cb6e7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0650" y="4810125"/>
            <a:ext cx="266700" cy="266700"/>
          </a:xfrm>
          <a:prstGeom prst="rect">
            <a:avLst/>
          </a:prstGeom>
        </p:spPr>
      </p:pic>
      <p:pic>
        <p:nvPicPr>
          <p:cNvPr id="23" name="Picture 22" descr="icon-sparkles-6767e3d1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9750" y="4810125"/>
            <a:ext cx="266700" cy="266700"/>
          </a:xfrm>
          <a:prstGeom prst="rect">
            <a:avLst/>
          </a:prstGeom>
        </p:spPr>
      </p:pic>
      <p:pic>
        <p:nvPicPr>
          <p:cNvPr id="24" name="Picture 23" descr="icon-heart-8c13c3df3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8850" y="4810125"/>
            <a:ext cx="266700" cy="266700"/>
          </a:xfrm>
          <a:prstGeom prst="rect">
            <a:avLst/>
          </a:prstGeom>
        </p:spPr>
      </p:pic>
      <p:pic>
        <p:nvPicPr>
          <p:cNvPr id="25" name="Picture 24" descr="icon-compass-271809000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7950" y="4810125"/>
            <a:ext cx="266700" cy="2667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0603110" y="762000"/>
            <a:ext cx="503039" cy="2762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43000" y="1143000"/>
            <a:ext cx="99631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C1C1C"/>
                </a:solidFill>
                <a:latin typeface="Noto Serif TC"/>
                <a:ea typeface="Noto Serif TC"/>
              </a:rPr>
              <a:t>Design System · 靜物極簡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90650" y="2066925"/>
            <a:ext cx="27368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7A6547"/>
                </a:solidFill>
                <a:latin typeface="Noto Sans TC"/>
                <a:ea typeface="Noto Sans TC"/>
              </a:rPr>
              <a:t>色票 60-30-10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90650" y="28003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C1C1C">
                    <a:alpha val="80000"/>
                  </a:srgbClr>
                </a:solidFill>
                <a:latin typeface="ui-monospace"/>
                <a:ea typeface="ui-monospace"/>
              </a:rPr>
              <a:t>#1C1C1C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95500" y="28003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C1C1C">
                    <a:alpha val="80000"/>
                  </a:srgbClr>
                </a:solidFill>
                <a:latin typeface="ui-monospace"/>
                <a:ea typeface="ui-monospace"/>
              </a:rPr>
              <a:t>#F3F1EC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00350" y="2800350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C1C1C">
                    <a:alpha val="80000"/>
                  </a:srgbClr>
                </a:solidFill>
                <a:latin typeface="ui-monospace"/>
                <a:ea typeface="ui-monospace"/>
              </a:rPr>
              <a:t>#1C1C1C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90650" y="3476625"/>
            <a:ext cx="666750" cy="1619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75"/>
              </a:lnSpc>
            </a:pPr>
            <a:r>
              <a:rPr sz="825" b="0">
                <a:solidFill>
                  <a:srgbClr val="1C1C1C">
                    <a:alpha val="80000"/>
                  </a:srgbClr>
                </a:solidFill>
                <a:latin typeface="ui-monospace"/>
                <a:ea typeface="ui-monospace"/>
              </a:rPr>
              <a:t>#7A6547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390650" y="3714750"/>
            <a:ext cx="27368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1C1C1C">
                    <a:alpha val="70000"/>
                  </a:srgbClr>
                </a:solidFill>
                <a:latin typeface="Noto Sans TC"/>
                <a:ea typeface="Noto Sans TC"/>
              </a:rPr>
              <a:t>主色 · 背景 · 文字 · 強調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56100" y="2066925"/>
            <a:ext cx="27368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7A6547"/>
                </a:solidFill>
                <a:latin typeface="Noto Sans TC"/>
                <a:ea typeface="Noto Sans TC"/>
              </a:rPr>
              <a:t>字型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756100" y="2343150"/>
            <a:ext cx="2736800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1C1C1C"/>
                </a:solidFill>
                <a:latin typeface="Noto Serif TC"/>
                <a:ea typeface="Noto Serif TC"/>
              </a:rPr>
              <a:t>標題 Noto Serif TC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56100" y="2846040"/>
            <a:ext cx="27368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C1C1C"/>
                </a:solidFill>
                <a:latin typeface="Noto Sans TC"/>
                <a:ea typeface="Noto Sans TC"/>
              </a:rPr>
              <a:t>內文 Noto Sans TC · 字級 72 / 40 / 22 / 14 · 行距 1.8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21550" y="2066925"/>
            <a:ext cx="27369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7A6547"/>
                </a:solidFill>
                <a:latin typeface="Noto Sans TC"/>
                <a:ea typeface="Noto Sans TC"/>
              </a:rPr>
              <a:t>底稿風格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21550" y="2343150"/>
            <a:ext cx="2736949" cy="4266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sz="2550" b="1">
                <a:solidFill>
                  <a:srgbClr val="1C1C1C"/>
                </a:solidFill>
                <a:latin typeface="Noto Serif TC"/>
                <a:ea typeface="Noto Serif TC"/>
              </a:rPr>
              <a:t>純色極簡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21550" y="2846040"/>
            <a:ext cx="2736949" cy="495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125" b="0">
                <a:solidFill>
                  <a:srgbClr val="1C1C1C"/>
                </a:solidFill>
                <a:latin typeface="Noto Sans TC"/>
                <a:ea typeface="Noto Sans TC"/>
              </a:rPr>
              <a:t>純色不加圖層；封面左半全高照片；卡片只用上緣細線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390650" y="4533900"/>
            <a:ext cx="27368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7A6547"/>
                </a:solidFill>
                <a:latin typeface="Noto Sans TC"/>
                <a:ea typeface="Noto Sans TC"/>
              </a:rPr>
              <a:t>元件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390650" y="5191125"/>
            <a:ext cx="2736800" cy="5256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C1C1C"/>
                </a:solidFill>
                <a:latin typeface="Noto Sans TC"/>
                <a:ea typeface="Noto Sans TC"/>
              </a:rPr>
              <a:t>Lucide icon 粗細 1.5 · 卡片圓角 0px · 頁碼右下 14px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756100" y="4533900"/>
            <a:ext cx="27368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7A6547"/>
                </a:solidFill>
                <a:latin typeface="Noto Sans TC"/>
                <a:ea typeface="Noto Sans TC"/>
              </a:rPr>
              <a:t>場景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56100" y="4810125"/>
            <a:ext cx="2736800" cy="281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>
                <a:solidFill>
                  <a:srgbClr val="1C1C1C"/>
                </a:solidFill>
                <a:latin typeface="Noto Sans TC"/>
                <a:ea typeface="Noto Sans TC"/>
              </a:rPr>
              <a:t>精品、設計工作室、作品集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756100" y="5168205"/>
            <a:ext cx="2736800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>
                <a:solidFill>
                  <a:srgbClr val="1C1C1C">
                    <a:alpha val="70000"/>
                  </a:srgbClr>
                </a:solidFill>
                <a:latin typeface="Noto Sans TC"/>
                <a:ea typeface="Noto Sans TC"/>
              </a:rPr>
              <a:t>留白極大（頁邊 120px）· 字級不縮，裝不下就拆頁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121550" y="4533900"/>
            <a:ext cx="2736949" cy="200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275"/>
              </a:lnSpc>
            </a:pPr>
            <a:r>
              <a:rPr sz="900" b="0" spc="225">
                <a:solidFill>
                  <a:srgbClr val="7A6547"/>
                </a:solidFill>
                <a:latin typeface="Noto Sans TC"/>
                <a:ea typeface="Noto Sans TC"/>
              </a:rPr>
              <a:t>頁型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121550" y="4810125"/>
            <a:ext cx="5524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封面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693050" y="4810125"/>
            <a:ext cx="6762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388375" y="4810125"/>
            <a:ext cx="8001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三欄重點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21550" y="5153025"/>
            <a:ext cx="8001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左文右圖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40700" y="5153025"/>
            <a:ext cx="6762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長文頁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636025" y="5153025"/>
            <a:ext cx="92392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一頁一數字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121550" y="5495925"/>
            <a:ext cx="676275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章節頁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16875" y="5495925"/>
            <a:ext cx="80010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步驟流程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636025" y="5495925"/>
            <a:ext cx="552450" cy="304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975" b="0">
                <a:solidFill>
                  <a:srgbClr val="1C1C1C"/>
                </a:solidFill>
                <a:latin typeface="Noto Sans TC"/>
                <a:ea typeface="Noto Sans TC"/>
              </a:rPr>
              <a:t>封底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916096" y="6362700"/>
            <a:ext cx="190053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2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rgbClr val="D9D3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500" y="6477000"/>
            <a:ext cx="305499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照片佔位：搜尋 single object on linen soft shadow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2627262"/>
            <a:ext cx="5162550" cy="3123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200" b="0" spc="359">
                <a:solidFill>
                  <a:srgbClr val="7A6547"/>
                </a:solidFill>
                <a:latin typeface="Noto Sans TC"/>
                <a:ea typeface="Noto Sans TC"/>
              </a:rPr>
              <a:t>STILL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0" y="3092053"/>
            <a:ext cx="5162550" cy="168384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sz="5400" b="1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  <a:p>
            <a:pPr algn="l">
              <a:lnSpc>
                <a:spcPts val="6480"/>
              </a:lnSpc>
            </a:pPr>
            <a:r>
              <a:rPr sz="5400" b="1">
                <a:solidFill>
                  <a:srgbClr val="1C1C1C"/>
                </a:solidFill>
                <a:latin typeface="Noto Serif TC"/>
                <a:ea typeface="Noto Serif TC"/>
              </a:rPr>
              <a:t>秋季系列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4928294"/>
            <a:ext cx="51625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少一點，留久一點。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F3F1E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472630"/>
            <a:ext cx="99631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F3F1EC">
                    <a:alpha val="35000"/>
                  </a:srgbClr>
                </a:solidFill>
                <a:latin typeface="Noto Serif TC"/>
                <a:ea typeface="Noto Serif TC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3691830"/>
            <a:ext cx="99631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F3F1EC"/>
                </a:solidFill>
                <a:latin typeface="Noto Serif TC"/>
                <a:ea typeface="Noto Serif TC"/>
              </a:rPr>
              <a:t>作品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3F1EC"/>
                </a:solidFill>
                <a:latin typeface="Noto Sans TC"/>
                <a:ea typeface="Noto Sans TC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3000" y="2854672"/>
            <a:ext cx="3048000" cy="187255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4572000" y="2854672"/>
            <a:ext cx="3048000" cy="187255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001000" y="2854672"/>
            <a:ext cx="3048000" cy="1872555"/>
          </a:xfrm>
          <a:prstGeom prst="rect">
            <a:avLst/>
          </a:prstGeom>
          <a:noFill/>
          <a:ln w="9525">
            <a:solidFill>
              <a:srgbClr val="1C1C1C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icon-gem-cd1cb6e7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3092797"/>
            <a:ext cx="381000" cy="381000"/>
          </a:xfrm>
          <a:prstGeom prst="rect">
            <a:avLst/>
          </a:prstGeom>
        </p:spPr>
      </p:pic>
      <p:pic>
        <p:nvPicPr>
          <p:cNvPr id="7" name="Picture 6" descr="icon-sparkles-6767e3d16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3092797"/>
            <a:ext cx="381000" cy="381000"/>
          </a:xfrm>
          <a:prstGeom prst="rect">
            <a:avLst/>
          </a:prstGeom>
        </p:spPr>
      </p:pic>
      <p:pic>
        <p:nvPicPr>
          <p:cNvPr id="8" name="Picture 7" descr="icon-heart-8c13c3df3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5800" y="3092797"/>
            <a:ext cx="381000" cy="381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0" y="1143000"/>
            <a:ext cx="99631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C1C1C"/>
                </a:solidFill>
                <a:latin typeface="Noto Serif TC"/>
                <a:ea typeface="Noto Serif TC"/>
              </a:rPr>
              <a:t>三件事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7800" y="3664297"/>
            <a:ext cx="2495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手工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4045297"/>
            <a:ext cx="24955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一件一件做。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6800" y="3664297"/>
            <a:ext cx="2495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限量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76800" y="4045297"/>
            <a:ext cx="24955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做完就沒有。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3664297"/>
            <a:ext cx="2495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可修復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4045297"/>
            <a:ext cx="24955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壞了送回來。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362700" y="2033587"/>
            <a:ext cx="4686300" cy="3514725"/>
          </a:xfrm>
          <a:prstGeom prst="rect">
            <a:avLst/>
          </a:prstGeom>
          <a:solidFill>
            <a:srgbClr val="1C1C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1143000"/>
            <a:ext cx="99631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C1C1C"/>
                </a:solidFill>
                <a:latin typeface="Noto Serif TC"/>
                <a:ea typeface="Noto Serif TC"/>
              </a:rPr>
              <a:t>這一季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815679"/>
            <a:ext cx="4743450" cy="6819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三種材質，兩種尺寸。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459509"/>
            <a:ext cx="4743450" cy="6914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顏色只有一個。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112865"/>
            <a:ext cx="4743450" cy="69145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九月十五日開始。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53200" y="5167312"/>
            <a:ext cx="305499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3F1EC"/>
                </a:solidFill>
                <a:latin typeface="Noto Sans TC"/>
                <a:ea typeface="Noto Sans TC"/>
              </a:rPr>
              <a:t>照片佔位：搜尋 single object on linen soft shadow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143000"/>
            <a:ext cx="99631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C1C1C"/>
                </a:solidFill>
                <a:latin typeface="Noto Serif TC"/>
                <a:ea typeface="Noto Serif TC"/>
              </a:rPr>
              <a:t>內文多的時候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2025253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這一頁是假字，用來示範內文很多的時候版面長什麼樣。字級還是 22，行距照大腦的設定，段落一段接一段往下排，不因為字多就把字縮小，也不把留白吃掉。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950964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假字假字，這裡通常會放一段背景說明：為什麼要做這件事、之前試過什麼、現在卡在哪裡。寫的時候一段只講一個重點，讀的人才跟得上，講的人也不會念到一半迷路。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876675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內文到這個量大概就是一頁的上限。再多就拆成兩頁，或改用三欄重點、步驟流程把重點並列；不要縮字硬塞，也不要把行距壓扁，那樣看起來就不像同一份簡報了。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802385"/>
            <a:ext cx="9963150" cy="792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最後一段留給補充：數字要有出處、名詞前後一致、日期用絕對值。這些寫在大腦的禁區裡，AI 排版時會照做，你交件前只要對一次就好。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1939379"/>
            <a:ext cx="9963150" cy="1943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0"/>
              </a:lnSpc>
            </a:pPr>
            <a:r>
              <a:rPr sz="15000" b="1">
                <a:solidFill>
                  <a:srgbClr val="7A6547"/>
                </a:solidFill>
                <a:latin typeface="Noto Serif TC"/>
                <a:ea typeface="Noto Serif TC"/>
              </a:rPr>
              <a:t>12 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4072979"/>
            <a:ext cx="61531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本季全部作品。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4678709"/>
            <a:ext cx="6153150" cy="27801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050" b="0">
                <a:solidFill>
                  <a:srgbClr val="1C1C1C">
                    <a:alpha val="85000"/>
                  </a:srgbClr>
                </a:solidFill>
                <a:latin typeface="Noto Sans TC"/>
                <a:ea typeface="Noto Sans TC"/>
              </a:rPr>
              <a:t>示意數字，換成你的。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3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F3F1E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472630"/>
            <a:ext cx="9963150" cy="1181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9000"/>
              </a:lnSpc>
            </a:pPr>
            <a:r>
              <a:rPr sz="9000" b="1">
                <a:solidFill>
                  <a:srgbClr val="F3F1EC">
                    <a:alpha val="35000"/>
                  </a:srgbClr>
                </a:solidFill>
                <a:latin typeface="Noto Serif TC"/>
                <a:ea typeface="Noto Serif TC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3691830"/>
            <a:ext cx="9963150" cy="7314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sz="4200" b="1">
                <a:solidFill>
                  <a:srgbClr val="F3F1EC"/>
                </a:solidFill>
                <a:latin typeface="Noto Serif TC"/>
                <a:ea typeface="Noto Serif TC"/>
              </a:rPr>
              <a:t>購買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F3F1EC"/>
                </a:solidFill>
                <a:latin typeface="Noto Sans TC"/>
                <a:ea typeface="Noto Sans TC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43000" y="2911822"/>
            <a:ext cx="3048000" cy="1758255"/>
          </a:xfrm>
          <a:prstGeom prst="rect">
            <a:avLst/>
          </a:prstGeom>
          <a:noFill/>
          <a:ln w="9525">
            <a:solidFill>
              <a:srgbClr val="7A65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Rectangle 3"/>
          <p:cNvSpPr/>
          <p:nvPr/>
        </p:nvSpPr>
        <p:spPr>
          <a:xfrm>
            <a:off x="4572000" y="2911822"/>
            <a:ext cx="3048000" cy="1758255"/>
          </a:xfrm>
          <a:prstGeom prst="rect">
            <a:avLst/>
          </a:prstGeom>
          <a:noFill/>
          <a:ln w="9525">
            <a:solidFill>
              <a:srgbClr val="7A65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8001000" y="2911822"/>
            <a:ext cx="3048000" cy="1758255"/>
          </a:xfrm>
          <a:prstGeom prst="rect">
            <a:avLst/>
          </a:prstGeom>
          <a:noFill/>
          <a:ln w="9525">
            <a:solidFill>
              <a:srgbClr val="7A654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1143000"/>
            <a:ext cx="99631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C1C1C"/>
                </a:solidFill>
                <a:latin typeface="Noto Serif TC"/>
                <a:ea typeface="Noto Serif TC"/>
              </a:rPr>
              <a:t>三步開始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7800" y="3149947"/>
            <a:ext cx="24955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7A6547"/>
                </a:solidFill>
                <a:latin typeface="Noto Serif TC"/>
                <a:ea typeface="Noto Serif TC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7800" y="3664297"/>
            <a:ext cx="2495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預約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7800" y="4026247"/>
            <a:ext cx="24955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看件要預約。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6800" y="3149947"/>
            <a:ext cx="24955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7A6547"/>
                </a:solidFill>
                <a:latin typeface="Noto Serif TC"/>
                <a:ea typeface="Noto Serif TC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76800" y="3664297"/>
            <a:ext cx="2495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看件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76800" y="4026247"/>
            <a:ext cx="24955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一次一位。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149947"/>
            <a:ext cx="24955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sz="3000" b="1">
                <a:solidFill>
                  <a:srgbClr val="7A6547"/>
                </a:solidFill>
                <a:latin typeface="Noto Serif TC"/>
                <a:ea typeface="Noto Serif TC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5800" y="3664297"/>
            <a:ext cx="2495550" cy="3429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取件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05800" y="4026247"/>
            <a:ext cx="24955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做好通知你。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uxe-1-bak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03110" y="762000"/>
            <a:ext cx="503039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50"/>
              </a:lnSpc>
            </a:pPr>
            <a:r>
              <a:rPr sz="1350" b="1" spc="405">
                <a:solidFill>
                  <a:srgbClr val="1C1C1C"/>
                </a:solidFill>
                <a:latin typeface="Noto Serif TC"/>
                <a:ea typeface="Noto Serif TC"/>
              </a:rPr>
              <a:t>靜物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840384"/>
            <a:ext cx="996315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3900"/>
              </a:lnSpc>
            </a:pPr>
            <a:r>
              <a:rPr sz="3000" b="1">
                <a:solidFill>
                  <a:srgbClr val="1C1C1C"/>
                </a:solidFill>
                <a:latin typeface="Noto Serif TC"/>
                <a:ea typeface="Noto Serif TC"/>
              </a:rPr>
              <a:t>留久一點。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3640484"/>
            <a:ext cx="9963150" cy="41523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2970"/>
              </a:lnSpc>
            </a:pPr>
            <a:r>
              <a:rPr sz="1650" b="0">
                <a:solidFill>
                  <a:srgbClr val="1C1C1C"/>
                </a:solidFill>
                <a:latin typeface="Noto Sans TC"/>
                <a:ea typeface="Noto Sans TC"/>
              </a:rPr>
              <a:t>still@example.com（示意，換成你的）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06273" y="6362700"/>
            <a:ext cx="19987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00"/>
              </a:lnSpc>
            </a:pPr>
            <a:r>
              <a:rPr sz="1050" b="0">
                <a:solidFill>
                  <a:srgbClr val="1C1C1C"/>
                </a:solidFill>
                <a:latin typeface="Noto Sans TC"/>
                <a:ea typeface="Noto Sans TC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