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1371600"/>
            <a:ext cx="3479750" cy="2305050"/>
          </a:xfrm>
          <a:prstGeom prst="roundRect">
            <a:avLst>
              <a:gd name="adj" fmla="val 99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933450" y="18764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1F2937"/>
          </a:solidFill>
          <a:ln w="9525">
            <a:solidFill>
              <a:srgbClr val="1F2937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1638300" y="18764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EEF1F5"/>
          </a:solidFill>
          <a:ln w="9525">
            <a:solidFill>
              <a:srgbClr val="1F2937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2343150" y="18764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1F2937"/>
          </a:solidFill>
          <a:ln w="9525">
            <a:solidFill>
              <a:srgbClr val="1F2937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3048000" y="18764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2563EB"/>
          </a:solidFill>
          <a:ln w="9525">
            <a:solidFill>
              <a:srgbClr val="1F2937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356050" y="1371600"/>
            <a:ext cx="3479750" cy="2305050"/>
          </a:xfrm>
          <a:prstGeom prst="roundRect">
            <a:avLst>
              <a:gd name="adj" fmla="val 99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8026300" y="1371600"/>
            <a:ext cx="3479899" cy="2305050"/>
          </a:xfrm>
          <a:prstGeom prst="roundRect">
            <a:avLst>
              <a:gd name="adj" fmla="val 99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85800" y="3867150"/>
            <a:ext cx="3479750" cy="2305050"/>
          </a:xfrm>
          <a:prstGeom prst="roundRect">
            <a:avLst>
              <a:gd name="adj" fmla="val 99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356050" y="3867150"/>
            <a:ext cx="3479750" cy="2305050"/>
          </a:xfrm>
          <a:prstGeom prst="roundRect">
            <a:avLst>
              <a:gd name="adj" fmla="val 99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8026300" y="3867150"/>
            <a:ext cx="3479899" cy="2305050"/>
          </a:xfrm>
          <a:prstGeom prst="roundRect">
            <a:avLst>
              <a:gd name="adj" fmla="val 99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73950" y="4371975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845450" y="4371975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540775" y="437197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0359925" y="437197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8273950" y="4724400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969275" y="4724400"/>
            <a:ext cx="8667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912250" y="4724400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273950" y="507682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093100" y="5076825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F2937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icture 21" descr="icon-target-1828e5d8c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" y="4371975"/>
            <a:ext cx="266700" cy="266700"/>
          </a:xfrm>
          <a:prstGeom prst="rect">
            <a:avLst/>
          </a:prstGeom>
        </p:spPr>
      </p:pic>
      <p:pic>
        <p:nvPicPr>
          <p:cNvPr id="23" name="Picture 22" descr="icon-users-feee0284f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50" y="4371975"/>
            <a:ext cx="266700" cy="266700"/>
          </a:xfrm>
          <a:prstGeom prst="rect">
            <a:avLst/>
          </a:prstGeom>
        </p:spPr>
      </p:pic>
      <p:pic>
        <p:nvPicPr>
          <p:cNvPr id="24" name="Picture 23" descr="icon-zap-1f1bce45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650" y="4371975"/>
            <a:ext cx="266700" cy="266700"/>
          </a:xfrm>
          <a:prstGeom prst="rect">
            <a:avLst/>
          </a:prstGeom>
        </p:spPr>
      </p:pic>
      <p:pic>
        <p:nvPicPr>
          <p:cNvPr id="25" name="Picture 24" descr="icon-compass-3108a6e84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750" y="4371975"/>
            <a:ext cx="266700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85800"/>
            <a:ext cx="108775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F2937"/>
                </a:solidFill>
                <a:latin typeface="Noto Sans TC"/>
                <a:ea typeface="Noto Sans TC"/>
              </a:rPr>
              <a:t>Design System · 便當格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3450" y="1600200"/>
            <a:ext cx="30416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2563EB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3450" y="23336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F2937">
                    <a:alpha val="80000"/>
                  </a:srgbClr>
                </a:solidFill>
                <a:latin typeface="ui-monospace"/>
                <a:ea typeface="ui-monospace"/>
              </a:rPr>
              <a:t>#1F2937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38300" y="23336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F2937">
                    <a:alpha val="80000"/>
                  </a:srgbClr>
                </a:solidFill>
                <a:latin typeface="ui-monospace"/>
                <a:ea typeface="ui-monospace"/>
              </a:rPr>
              <a:t>#EEF1F5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43150" y="23336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F2937">
                    <a:alpha val="80000"/>
                  </a:srgbClr>
                </a:solidFill>
                <a:latin typeface="ui-monospace"/>
                <a:ea typeface="ui-monospace"/>
              </a:rPr>
              <a:t>#1F2937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48000" y="23336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F2937">
                    <a:alpha val="80000"/>
                  </a:srgbClr>
                </a:solidFill>
                <a:latin typeface="ui-monospace"/>
                <a:ea typeface="ui-monospace"/>
              </a:rPr>
              <a:t>#2563EB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50" y="2571750"/>
            <a:ext cx="30416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1F2937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03700" y="1600200"/>
            <a:ext cx="30416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2563EB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03700" y="1876425"/>
            <a:ext cx="304160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1F2937"/>
                </a:solidFill>
                <a:latin typeface="Noto Sans TC"/>
                <a:ea typeface="Noto Sans TC"/>
              </a:rPr>
              <a:t>標題 Noto Sans TC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03700" y="2379315"/>
            <a:ext cx="30416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F2937"/>
                </a:solidFill>
                <a:latin typeface="Noto Sans TC"/>
                <a:ea typeface="Noto Sans TC"/>
              </a:rPr>
              <a:t>內文 Noto Sans TC · 字級 72 / 40 / 22 / 14 · 行距 1.6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3950" y="1600200"/>
            <a:ext cx="30417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2563EB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3950" y="1876425"/>
            <a:ext cx="3041749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1F2937"/>
                </a:solidFill>
                <a:latin typeface="Noto Sans TC"/>
                <a:ea typeface="Noto Sans TC"/>
              </a:rPr>
              <a:t>便當格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3950" y="2379315"/>
            <a:ext cx="3041749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1F2937"/>
                </a:solidFill>
                <a:latin typeface="Noto Sans TC"/>
                <a:ea typeface="Noto Sans TC"/>
              </a:rPr>
              <a:t>沒有底稿圖層，靠白色圓角格子；封面是深底大格＋三格數字；章節頁深底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3450" y="4095750"/>
            <a:ext cx="30416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2563EB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3450" y="4752975"/>
            <a:ext cx="30416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F2937"/>
                </a:solidFill>
                <a:latin typeface="Noto Sans TC"/>
                <a:ea typeface="Noto Sans TC"/>
              </a:rPr>
              <a:t>Lucide icon 粗細 2 · 卡片圓角 24px · 頁碼右下 14px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03700" y="4095750"/>
            <a:ext cx="30416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2563EB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03700" y="4371975"/>
            <a:ext cx="304160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F2937"/>
                </a:solidFill>
                <a:latin typeface="Noto Sans TC"/>
                <a:ea typeface="Noto Sans TC"/>
              </a:rPr>
              <a:t>數據報告、年度回顧、產品總覽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03700" y="4730055"/>
            <a:ext cx="30416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1F2937">
                    <a:alpha val="70000"/>
                  </a:srgbClr>
                </a:solidFill>
                <a:latin typeface="Noto Sans TC"/>
                <a:ea typeface="Noto Sans TC"/>
              </a:rPr>
              <a:t>留白適中（頁邊 72px）· 字級不縮，裝不下就拆頁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3950" y="4095750"/>
            <a:ext cx="30417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2563EB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3950" y="4371975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845450" y="437197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40775" y="437197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359925" y="437197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73950" y="47244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69275" y="4724400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12250" y="47244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73950" y="507682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93100" y="5076825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F2937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33548" y="533400"/>
            <a:ext cx="7289750" cy="5791051"/>
          </a:xfrm>
          <a:prstGeom prst="roundRect">
            <a:avLst>
              <a:gd name="adj" fmla="val 3947"/>
            </a:avLst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8013799" y="533400"/>
            <a:ext cx="3644800" cy="1803350"/>
          </a:xfrm>
          <a:prstGeom prst="roundRect">
            <a:avLst>
              <a:gd name="adj" fmla="val 12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013799" y="2527250"/>
            <a:ext cx="3644800" cy="1803350"/>
          </a:xfrm>
          <a:prstGeom prst="roundRect">
            <a:avLst>
              <a:gd name="adj" fmla="val 12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013799" y="4521100"/>
            <a:ext cx="3644800" cy="1803350"/>
          </a:xfrm>
          <a:prstGeom prst="roundRect">
            <a:avLst>
              <a:gd name="adj" fmla="val 12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0" y="0"/>
            <a:ext cx="57150" cy="38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948" y="3185368"/>
            <a:ext cx="628010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spc="359">
                <a:solidFill>
                  <a:srgbClr val="2563EB"/>
                </a:solidFill>
                <a:latin typeface="Noto Sans TC"/>
                <a:ea typeface="Noto Sans TC"/>
              </a:rPr>
              <a:t>BEIDOU COMMERCE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948" y="3619648"/>
            <a:ext cx="628010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1">
                <a:solidFill>
                  <a:srgbClr val="EEF1F5"/>
                </a:solidFill>
                <a:latin typeface="Noto Sans TC"/>
                <a:ea typeface="Noto Sans TC"/>
              </a:rPr>
              <a:t>北斗電商</a:t>
            </a:r>
          </a:p>
          <a:p>
            <a:pPr algn="l">
              <a:lnSpc>
                <a:spcPts val="6480"/>
              </a:lnSpc>
            </a:pPr>
            <a:r>
              <a:rPr sz="5400" b="1">
                <a:solidFill>
                  <a:srgbClr val="EEF1F5"/>
                </a:solidFill>
                <a:latin typeface="Noto Sans TC"/>
                <a:ea typeface="Noto Sans TC"/>
              </a:rPr>
              <a:t>2025 年度回顧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948" y="5455890"/>
            <a:ext cx="62801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EF1F5"/>
                </a:solidFill>
                <a:latin typeface="Noto Sans TC"/>
                <a:ea typeface="Noto Sans TC"/>
              </a:rPr>
              <a:t>數字自己會說話。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99" y="1111150"/>
            <a:ext cx="30923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sz="3000" b="1">
                <a:solidFill>
                  <a:srgbClr val="2563EB"/>
                </a:solidFill>
                <a:latin typeface="Noto Sans TC"/>
                <a:ea typeface="Noto Sans TC"/>
              </a:rPr>
              <a:t>34%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99" y="1530250"/>
            <a:ext cx="30923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>
                <a:solidFill>
                  <a:srgbClr val="1F2937">
                    <a:alpha val="75000"/>
                  </a:srgbClr>
                </a:solidFill>
                <a:latin typeface="Noto Sans TC"/>
                <a:ea typeface="Noto Sans TC"/>
              </a:rPr>
              <a:t>年營收成長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99" y="3105001"/>
            <a:ext cx="30923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sz="3000" b="1">
                <a:solidFill>
                  <a:srgbClr val="2563EB"/>
                </a:solidFill>
                <a:latin typeface="Noto Sans TC"/>
                <a:ea typeface="Noto Sans TC"/>
              </a:rPr>
              <a:t>12 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99" y="3524101"/>
            <a:ext cx="30923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>
                <a:solidFill>
                  <a:srgbClr val="1F2937">
                    <a:alpha val="75000"/>
                  </a:srgbClr>
                </a:solidFill>
                <a:latin typeface="Noto Sans TC"/>
                <a:ea typeface="Noto Sans TC"/>
              </a:rPr>
              <a:t>新增會員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99" y="5098851"/>
            <a:ext cx="30923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sz="3000" b="1">
                <a:solidFill>
                  <a:srgbClr val="2563EB"/>
                </a:solidFill>
                <a:latin typeface="Noto Sans TC"/>
                <a:ea typeface="Noto Sans TC"/>
              </a:rPr>
              <a:t>1.8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99" y="5517951"/>
            <a:ext cx="30923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>
                <a:solidFill>
                  <a:srgbClr val="1F2937">
                    <a:alpha val="75000"/>
                  </a:srgbClr>
                </a:solidFill>
                <a:latin typeface="Noto Sans TC"/>
                <a:ea typeface="Noto Sans TC"/>
              </a:rPr>
              <a:t>平均到貨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EEF1F5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72630"/>
            <a:ext cx="108775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EEF1F5">
                    <a:alpha val="35000"/>
                  </a:srgbClr>
                </a:solidFill>
                <a:latin typeface="Noto Sans TC"/>
                <a:ea typeface="Noto Sans TC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91830"/>
            <a:ext cx="108775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EEF1F5"/>
                </a:solidFill>
                <a:latin typeface="Noto Sans TC"/>
                <a:ea typeface="Noto Sans TC"/>
              </a:rPr>
              <a:t>成績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EEF1F5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2842319"/>
            <a:ext cx="3352800" cy="1897260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4419600" y="2842319"/>
            <a:ext cx="3352800" cy="1897260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153400" y="2842319"/>
            <a:ext cx="3352800" cy="1897260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icon-target-1828e5d8c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147119"/>
            <a:ext cx="381000" cy="381000"/>
          </a:xfrm>
          <a:prstGeom prst="rect">
            <a:avLst/>
          </a:prstGeom>
        </p:spPr>
      </p:pic>
      <p:pic>
        <p:nvPicPr>
          <p:cNvPr id="7" name="Picture 6" descr="icon-users-feee0284f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147119"/>
            <a:ext cx="381000" cy="381000"/>
          </a:xfrm>
          <a:prstGeom prst="rect">
            <a:avLst/>
          </a:prstGeom>
        </p:spPr>
      </p:pic>
      <p:pic>
        <p:nvPicPr>
          <p:cNvPr id="8" name="Picture 7" descr="icon-zap-1f1bce45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3147119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685800"/>
            <a:ext cx="108775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F2937"/>
                </a:solidFill>
                <a:latin typeface="Noto Sans TC"/>
                <a:ea typeface="Noto Sans TC"/>
              </a:rPr>
              <a:t>三件事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3718619"/>
            <a:ext cx="28003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營收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099619"/>
            <a:ext cx="280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年增 34%，四季都成長。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400" y="3718619"/>
            <a:ext cx="28003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會員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4400" y="4099619"/>
            <a:ext cx="280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新增 12 萬，回購率 41%。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3718619"/>
            <a:ext cx="28003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物流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4099619"/>
            <a:ext cx="280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平均 1.8 天到貨。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62700" y="1862137"/>
            <a:ext cx="5143500" cy="3857625"/>
          </a:xfrm>
          <a:prstGeom prst="roundRect">
            <a:avLst>
              <a:gd name="adj" fmla="val 5925"/>
            </a:avLst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85800"/>
            <a:ext cx="108775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F2937"/>
                </a:solidFill>
                <a:latin typeface="Noto Sans TC"/>
                <a:ea typeface="Noto Sans TC"/>
              </a:rPr>
              <a:t>最有效的一件事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878633"/>
            <a:ext cx="5200650" cy="639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把結帳從五步縮到兩步。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80494"/>
            <a:ext cx="520065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放棄率從 62% 降到 38%。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091880"/>
            <a:ext cx="520065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這一項貢獻了年增的一半。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5338762"/>
            <a:ext cx="37159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EEF1F5"/>
                </a:solidFill>
                <a:latin typeface="Noto Sans TC"/>
                <a:ea typeface="Noto Sans TC"/>
              </a:rPr>
              <a:t>照片佔位：搜尋 warehouse conveyor / dashboard on screen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85800"/>
            <a:ext cx="108775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F2937"/>
                </a:solidFill>
                <a:latin typeface="Noto Sans TC"/>
                <a:ea typeface="Noto Sans TC"/>
              </a:rPr>
              <a:t>內文多的時候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93131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34903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76675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718446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73609"/>
            <a:ext cx="108775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1">
                <a:solidFill>
                  <a:srgbClr val="2563EB"/>
                </a:solidFill>
                <a:latin typeface="Noto Sans TC"/>
                <a:ea typeface="Noto Sans TC"/>
              </a:rPr>
              <a:t>34%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107209"/>
            <a:ext cx="61531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年營收成長，連續第三年雙位數。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670970"/>
            <a:ext cx="6153150" cy="2513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>
                <a:solidFill>
                  <a:srgbClr val="1F2937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EEF1F5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72630"/>
            <a:ext cx="108775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EEF1F5">
                    <a:alpha val="35000"/>
                  </a:srgbClr>
                </a:solidFill>
                <a:latin typeface="Noto Sans TC"/>
                <a:ea typeface="Noto Sans T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91830"/>
            <a:ext cx="108775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EEF1F5"/>
                </a:solidFill>
                <a:latin typeface="Noto Sans TC"/>
                <a:ea typeface="Noto Sans TC"/>
              </a:rPr>
              <a:t>明年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EEF1F5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2918519"/>
            <a:ext cx="3352800" cy="1744860"/>
          </a:xfrm>
          <a:prstGeom prst="roundRect">
            <a:avLst>
              <a:gd name="adj" fmla="val 131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4419600" y="2918519"/>
            <a:ext cx="3352800" cy="1744860"/>
          </a:xfrm>
          <a:prstGeom prst="roundRect">
            <a:avLst>
              <a:gd name="adj" fmla="val 131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153400" y="2918519"/>
            <a:ext cx="3352800" cy="1744860"/>
          </a:xfrm>
          <a:prstGeom prst="roundRect">
            <a:avLst>
              <a:gd name="adj" fmla="val 131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85800"/>
            <a:ext cx="108775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F2937"/>
                </a:solidFill>
                <a:latin typeface="Noto Sans TC"/>
                <a:ea typeface="Noto Sans TC"/>
              </a:rPr>
              <a:t>三步開始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3185219"/>
            <a:ext cx="28003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2563EB"/>
                </a:solidFill>
                <a:latin typeface="Noto Sans TC"/>
                <a:ea typeface="Noto Sans T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600" y="3699569"/>
            <a:ext cx="28003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會員分級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4061519"/>
            <a:ext cx="280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Q1 上線，分三級。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400" y="3185219"/>
            <a:ext cx="28003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2563EB"/>
                </a:solidFill>
                <a:latin typeface="Noto Sans TC"/>
                <a:ea typeface="Noto Sans T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4400" y="3699569"/>
            <a:ext cx="28003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自有物流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400" y="4061519"/>
            <a:ext cx="280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Q2 覆蓋北北基。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3185219"/>
            <a:ext cx="28003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2563EB"/>
                </a:solidFill>
                <a:latin typeface="Noto Sans TC"/>
                <a:ea typeface="Noto Sans T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3699569"/>
            <a:ext cx="28003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第二品類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4061519"/>
            <a:ext cx="280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Q3 開賣。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ent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4570" y="3810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F2937"/>
                </a:solidFill>
                <a:latin typeface="Noto Sans TC"/>
                <a:ea typeface="Noto Sans TC"/>
              </a:rPr>
              <a:t>北斗電商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861369"/>
            <a:ext cx="108775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F2937"/>
                </a:solidFill>
                <a:latin typeface="Noto Sans TC"/>
                <a:ea typeface="Noto Sans TC"/>
              </a:rPr>
              <a:t>明年，再多一格。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61469"/>
            <a:ext cx="108775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1F2937"/>
                </a:solidFill>
                <a:latin typeface="Noto Sans TC"/>
                <a:ea typeface="Noto Sans TC"/>
              </a:rPr>
              <a:t>ir@beidou.example（示意，換成你的）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79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F2937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